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81" r:id="rId5"/>
    <p:sldId id="285" r:id="rId6"/>
    <p:sldId id="311" r:id="rId7"/>
    <p:sldId id="280" r:id="rId8"/>
    <p:sldId id="282" r:id="rId9"/>
    <p:sldId id="312" r:id="rId10"/>
    <p:sldId id="283" r:id="rId11"/>
    <p:sldId id="313" r:id="rId12"/>
    <p:sldId id="314" r:id="rId13"/>
    <p:sldId id="316" r:id="rId14"/>
    <p:sldId id="315" r:id="rId15"/>
    <p:sldId id="263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36" y="1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14EBA7-E26F-4736-9283-AE93D9573B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D8B2E6-F2D6-4617-8D5B-51AE35E8ABC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D8B2E6-F2D6-4617-8D5B-51AE35E8ABC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D8B2E6-F2D6-4617-8D5B-51AE35E8ABC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D8B2E6-F2D6-4617-8D5B-51AE35E8ABC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E829A-D93B-4641-8AF3-0FA31E9770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90800" y="1584000"/>
            <a:ext cx="5760000" cy="1821600"/>
          </a:xfrm>
        </p:spPr>
        <p:txBody>
          <a:bodyPr anchor="b">
            <a:normAutofit/>
          </a:bodyPr>
          <a:lstStyle>
            <a:lvl1pPr algn="ctr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0800" y="3495600"/>
            <a:ext cx="5760000" cy="576000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15679-ECB8-439A-AA27-992A671610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B348-FC9E-4000-8988-EBA503E596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15679-ECB8-439A-AA27-992A671610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B348-FC9E-4000-8988-EBA503E5966C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103313" y="441325"/>
            <a:ext cx="10547350" cy="59150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15679-ECB8-439A-AA27-992A671610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B348-FC9E-4000-8988-EBA503E596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52800" y="2073600"/>
            <a:ext cx="6501600" cy="14148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bg2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852800" y="3517200"/>
            <a:ext cx="6501600" cy="694800"/>
          </a:xfrm>
        </p:spPr>
        <p:txBody>
          <a:bodyPr/>
          <a:lstStyle>
            <a:lvl1pPr marL="0" indent="0" algn="just">
              <a:buNone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15679-ECB8-439A-AA27-992A671610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B348-FC9E-4000-8988-EBA503E596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15679-ECB8-439A-AA27-992A671610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B348-FC9E-4000-8988-EBA503E596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5600" y="331200"/>
            <a:ext cx="10288800" cy="532800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29142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115335"/>
            <a:ext cx="5157787" cy="3684588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29142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115335"/>
            <a:ext cx="5183188" cy="3684588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15679-ECB8-439A-AA27-992A671610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B348-FC9E-4000-8988-EBA503E596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" name="矩形 5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/>
            <p:cNvGrpSpPr/>
            <p:nvPr userDrawn="1"/>
          </p:nvGrpSpPr>
          <p:grpSpPr>
            <a:xfrm>
              <a:off x="1" y="0"/>
              <a:ext cx="7105649" cy="6858000"/>
              <a:chOff x="1" y="0"/>
              <a:chExt cx="7027912" cy="6858000"/>
            </a:xfrm>
            <a:solidFill>
              <a:schemeClr val="accent1"/>
            </a:solidFill>
          </p:grpSpPr>
          <p:sp>
            <p:nvSpPr>
              <p:cNvPr id="8" name="五边形 7"/>
              <p:cNvSpPr/>
              <p:nvPr/>
            </p:nvSpPr>
            <p:spPr>
              <a:xfrm>
                <a:off x="1" y="0"/>
                <a:ext cx="6618513" cy="6858000"/>
              </a:xfrm>
              <a:prstGeom prst="homePlate">
                <a:avLst>
                  <a:gd name="adj" fmla="val 2862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任意多边形 8"/>
              <p:cNvSpPr/>
              <p:nvPr/>
            </p:nvSpPr>
            <p:spPr>
              <a:xfrm>
                <a:off x="409400" y="0"/>
                <a:ext cx="6618513" cy="6858000"/>
              </a:xfrm>
              <a:custGeom>
                <a:avLst/>
                <a:gdLst>
                  <a:gd name="connsiteX0" fmla="*/ 0 w 6618513"/>
                  <a:gd name="connsiteY0" fmla="*/ 0 h 6858000"/>
                  <a:gd name="connsiteX1" fmla="*/ 4724030 w 6618513"/>
                  <a:gd name="connsiteY1" fmla="*/ 0 h 6858000"/>
                  <a:gd name="connsiteX2" fmla="*/ 6618513 w 6618513"/>
                  <a:gd name="connsiteY2" fmla="*/ 3429000 h 6858000"/>
                  <a:gd name="connsiteX3" fmla="*/ 4724030 w 6618513"/>
                  <a:gd name="connsiteY3" fmla="*/ 6858000 h 6858000"/>
                  <a:gd name="connsiteX4" fmla="*/ 4514417 w 6618513"/>
                  <a:gd name="connsiteY4" fmla="*/ 6858000 h 6858000"/>
                  <a:gd name="connsiteX5" fmla="*/ 6408736 w 6618513"/>
                  <a:gd name="connsiteY5" fmla="*/ 3429297 h 6858000"/>
                  <a:gd name="connsiteX6" fmla="*/ 4514253 w 6618513"/>
                  <a:gd name="connsiteY6" fmla="*/ 297 h 6858000"/>
                  <a:gd name="connsiteX7" fmla="*/ 0 w 6618513"/>
                  <a:gd name="connsiteY7" fmla="*/ 29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18513" h="6858000">
                    <a:moveTo>
                      <a:pt x="0" y="0"/>
                    </a:moveTo>
                    <a:lnTo>
                      <a:pt x="4724030" y="0"/>
                    </a:lnTo>
                    <a:lnTo>
                      <a:pt x="6618513" y="3429000"/>
                    </a:lnTo>
                    <a:lnTo>
                      <a:pt x="4724030" y="6858000"/>
                    </a:lnTo>
                    <a:lnTo>
                      <a:pt x="4514417" y="6858000"/>
                    </a:lnTo>
                    <a:lnTo>
                      <a:pt x="6408736" y="3429297"/>
                    </a:lnTo>
                    <a:lnTo>
                      <a:pt x="4514253" y="297"/>
                    </a:lnTo>
                    <a:lnTo>
                      <a:pt x="0" y="29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23200" y="2768400"/>
            <a:ext cx="5871600" cy="1324800"/>
          </a:xfrm>
        </p:spPr>
        <p:txBody>
          <a:bodyPr anchor="t" anchorCtr="0">
            <a:normAutofit/>
          </a:bodyPr>
          <a:lstStyle>
            <a:lvl1pPr>
              <a:defRPr sz="8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15679-ECB8-439A-AA27-992A671610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B348-FC9E-4000-8988-EBA503E596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15679-ECB8-439A-AA27-992A671610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B348-FC9E-4000-8988-EBA503E596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5600" y="331200"/>
            <a:ext cx="10288800" cy="532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62800" y="1843200"/>
            <a:ext cx="5886000" cy="3805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148800" y="1843200"/>
            <a:ext cx="5785200" cy="3808800"/>
          </a:xfrm>
          <a:solidFill>
            <a:schemeClr val="accent1">
              <a:alpha val="64000"/>
            </a:schemeClr>
          </a:solidFill>
        </p:spPr>
        <p:txBody>
          <a:bodyPr lIns="540000" rIns="540000" anchor="ctr" anchorCtr="0">
            <a:normAutofit/>
          </a:bodyPr>
          <a:lstStyle>
            <a:lvl1pPr marL="0" indent="0" algn="just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8" name="矩形 7"/>
          <p:cNvSpPr/>
          <p:nvPr userDrawn="1"/>
        </p:nvSpPr>
        <p:spPr>
          <a:xfrm>
            <a:off x="261257" y="1683657"/>
            <a:ext cx="5885815" cy="158027"/>
          </a:xfrm>
          <a:prstGeom prst="rect">
            <a:avLst/>
          </a:prstGeom>
          <a:solidFill>
            <a:schemeClr val="accent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15679-ECB8-439A-AA27-992A671610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B348-FC9E-4000-8988-EBA503E596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518754" y="500035"/>
            <a:ext cx="183504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500035"/>
            <a:ext cx="8530652" cy="5811838"/>
          </a:xfrm>
        </p:spPr>
        <p:txBody>
          <a:bodyPr vert="eaVer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zh-CN" altLang="en-US" sz="2400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第二级</a:t>
            </a:r>
            <a:endParaRPr lang="zh-CN" altLang="en-US" sz="2000" dirty="0" smtClean="0"/>
          </a:p>
          <a:p>
            <a:pPr lvl="2"/>
            <a:r>
              <a:rPr lang="zh-CN" altLang="en-US" sz="1800" dirty="0" smtClean="0"/>
              <a:t>第三级</a:t>
            </a:r>
            <a:endParaRPr lang="zh-CN" altLang="en-US" sz="1800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15679-ECB8-439A-AA27-992A671610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0B348-FC9E-4000-8988-EBA503E596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1065600" y="331200"/>
            <a:ext cx="10288800" cy="532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090800"/>
            <a:ext cx="10515600" cy="5083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zh-CN" altLang="en-US" dirty="0" smtClean="0"/>
              <a:t>单击此处编辑文本</a:t>
            </a:r>
            <a:endParaRPr lang="en-US" altLang="zh-CN" sz="2400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15679-ECB8-439A-AA27-992A671610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0B348-FC9E-4000-8988-EBA503E5966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4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48.xml"/><Relationship Id="rId4" Type="http://schemas.openxmlformats.org/officeDocument/2006/relationships/image" Target="../media/image16.png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3.xml"/><Relationship Id="rId2" Type="http://schemas.openxmlformats.org/officeDocument/2006/relationships/tags" Target="../tags/tag54.xml"/><Relationship Id="rId1" Type="http://schemas.openxmlformats.org/officeDocument/2006/relationships/tags" Target="../tags/tag53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1.xml"/><Relationship Id="rId3" Type="http://schemas.openxmlformats.org/officeDocument/2006/relationships/image" Target="../media/image5.png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4.xml"/><Relationship Id="rId3" Type="http://schemas.openxmlformats.org/officeDocument/2006/relationships/image" Target="../media/image6.png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8" Type="http://schemas.openxmlformats.org/officeDocument/2006/relationships/tags" Target="../tags/tag21.xml"/><Relationship Id="rId7" Type="http://schemas.openxmlformats.org/officeDocument/2006/relationships/image" Target="../media/image7.png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0" Type="http://schemas.openxmlformats.org/officeDocument/2006/relationships/notesSlide" Target="../notesSlides/notesSlide5.xml"/><Relationship Id="rId1" Type="http://schemas.openxmlformats.org/officeDocument/2006/relationships/tags" Target="../tags/tag1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2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33.xml"/><Relationship Id="rId5" Type="http://schemas.openxmlformats.org/officeDocument/2006/relationships/image" Target="../media/image11.png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image" Target="../media/image13.png"/><Relationship Id="rId7" Type="http://schemas.openxmlformats.org/officeDocument/2006/relationships/tags" Target="../tags/tag39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1" Type="http://schemas.openxmlformats.org/officeDocument/2006/relationships/notesSlide" Target="../notesSlides/notesSlide9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tr-TR" altLang="zh-CN" dirty="0"/>
              <a:t>Moving from Moscow to Berlin</a:t>
            </a:r>
            <a:endParaRPr lang="tr-TR" altLang="zh-CN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tr-TR" altLang="en-US" smtClean="0"/>
              <a:t>IBM Data Science Capstone Project</a:t>
            </a:r>
            <a:r>
              <a:rPr lang="en-US" altLang="zh-CN" smtClean="0"/>
              <a:t> </a:t>
            </a:r>
            <a:endParaRPr lang="zh-CN" altLang="en-US" dirty="0"/>
          </a:p>
        </p:txBody>
      </p:sp>
      <p:sp>
        <p:nvSpPr>
          <p:cNvPr id="4" name="Text Box 3"/>
          <p:cNvSpPr txBox="1"/>
          <p:nvPr/>
        </p:nvSpPr>
        <p:spPr>
          <a:xfrm>
            <a:off x="886460" y="5969635"/>
            <a:ext cx="23279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tr-TR" altLang="en-US" sz="2400" smtClean="0">
                <a:solidFill>
                  <a:schemeClr val="bg2"/>
                </a:solidFill>
              </a:rPr>
              <a:t>Umut Aktaş</a:t>
            </a:r>
            <a:endParaRPr lang="tr-TR" altLang="en-US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合 56"/>
          <p:cNvGrpSpPr/>
          <p:nvPr>
            <p:custDataLst>
              <p:tags r:id="rId1"/>
            </p:custDataLst>
          </p:nvPr>
        </p:nvGrpSpPr>
        <p:grpSpPr>
          <a:xfrm>
            <a:off x="536575" y="713740"/>
            <a:ext cx="3943350" cy="627380"/>
            <a:chOff x="3473762" y="1244600"/>
            <a:chExt cx="5244477" cy="685800"/>
          </a:xfrm>
        </p:grpSpPr>
        <p:sp>
          <p:nvSpPr>
            <p:cNvPr id="3" name="任意多边形 6"/>
            <p:cNvSpPr/>
            <p:nvPr>
              <p:custDataLst>
                <p:tags r:id="rId2"/>
              </p:custDataLst>
            </p:nvPr>
          </p:nvSpPr>
          <p:spPr>
            <a:xfrm>
              <a:off x="4569078" y="1244600"/>
              <a:ext cx="4149161" cy="685800"/>
            </a:xfrm>
            <a:custGeom>
              <a:avLst/>
              <a:gdLst>
                <a:gd name="connsiteX0" fmla="*/ 0 w 4149161"/>
                <a:gd name="connsiteY0" fmla="*/ 0 h 685800"/>
                <a:gd name="connsiteX1" fmla="*/ 4149161 w 4149161"/>
                <a:gd name="connsiteY1" fmla="*/ 0 h 685800"/>
                <a:gd name="connsiteX2" fmla="*/ 4149161 w 4149161"/>
                <a:gd name="connsiteY2" fmla="*/ 685800 h 685800"/>
                <a:gd name="connsiteX3" fmla="*/ 0 w 4149161"/>
                <a:gd name="connsiteY3" fmla="*/ 685800 h 685800"/>
                <a:gd name="connsiteX4" fmla="*/ 342900 w 4149161"/>
                <a:gd name="connsiteY4" fmla="*/ 3429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9161" h="685800">
                  <a:moveTo>
                    <a:pt x="0" y="0"/>
                  </a:moveTo>
                  <a:lnTo>
                    <a:pt x="4149161" y="0"/>
                  </a:lnTo>
                  <a:lnTo>
                    <a:pt x="4149161" y="685800"/>
                  </a:lnTo>
                  <a:lnTo>
                    <a:pt x="0" y="685800"/>
                  </a:lnTo>
                  <a:lnTo>
                    <a:pt x="342900" y="342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rtlCol="0" anchor="ctr">
              <a:normAutofit/>
            </a:bodyPr>
            <a:p>
              <a:pPr algn="ctr"/>
              <a:r>
                <a:rPr lang="tr-TR" altLang="en-US" sz="2400" b="1" smtClean="0">
                  <a:solidFill>
                    <a:schemeClr val="bg1"/>
                  </a:solidFill>
                  <a:sym typeface="+mn-lt"/>
                </a:rPr>
                <a:t>Modelling</a:t>
              </a:r>
              <a:endParaRPr lang="tr-TR" altLang="en-US" sz="2400" b="1" smtClean="0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8" name="任意多边形 7"/>
            <p:cNvSpPr/>
            <p:nvPr>
              <p:custDataLst>
                <p:tags r:id="rId3"/>
              </p:custDataLst>
            </p:nvPr>
          </p:nvSpPr>
          <p:spPr>
            <a:xfrm>
              <a:off x="3473762" y="1244600"/>
              <a:ext cx="1295342" cy="685800"/>
            </a:xfrm>
            <a:custGeom>
              <a:avLst/>
              <a:gdLst>
                <a:gd name="connsiteX0" fmla="*/ 0 w 1295342"/>
                <a:gd name="connsiteY0" fmla="*/ 0 h 685800"/>
                <a:gd name="connsiteX1" fmla="*/ 952442 w 1295342"/>
                <a:gd name="connsiteY1" fmla="*/ 0 h 685800"/>
                <a:gd name="connsiteX2" fmla="*/ 1295342 w 1295342"/>
                <a:gd name="connsiteY2" fmla="*/ 342900 h 685800"/>
                <a:gd name="connsiteX3" fmla="*/ 952442 w 1295342"/>
                <a:gd name="connsiteY3" fmla="*/ 685800 h 685800"/>
                <a:gd name="connsiteX4" fmla="*/ 0 w 1295342"/>
                <a:gd name="connsiteY4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5342" h="685800">
                  <a:moveTo>
                    <a:pt x="0" y="0"/>
                  </a:moveTo>
                  <a:lnTo>
                    <a:pt x="952442" y="0"/>
                  </a:lnTo>
                  <a:lnTo>
                    <a:pt x="1295342" y="342900"/>
                  </a:lnTo>
                  <a:lnTo>
                    <a:pt x="952442" y="68580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Ins="288000" rtlCol="0" anchor="ctr">
              <a:noAutofit/>
            </a:bodyPr>
            <a:p>
              <a:pPr algn="ctr"/>
              <a:r>
                <a:rPr lang="tr-TR" altLang="en-US" sz="2400" b="1" dirty="0" smtClean="0"/>
                <a:t>03</a:t>
              </a:r>
              <a:endParaRPr lang="tr-TR" altLang="en-US" sz="2400" b="1" dirty="0" smtClean="0"/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536575" y="1613535"/>
            <a:ext cx="455104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tr-TR" sz="2000"/>
              <a:t>I s</a:t>
            </a:r>
            <a:r>
              <a:rPr sz="2000"/>
              <a:t>earch</a:t>
            </a:r>
            <a:r>
              <a:rPr lang="tr-TR" sz="2000"/>
              <a:t>ed</a:t>
            </a:r>
            <a:r>
              <a:rPr sz="2000"/>
              <a:t> </a:t>
            </a:r>
            <a:r>
              <a:rPr sz="2000">
                <a:sym typeface="+mn-ea"/>
              </a:rPr>
              <a:t>same neighborhoods in Berlin</a:t>
            </a:r>
            <a:r>
              <a:rPr lang="tr-TR" sz="2000">
                <a:sym typeface="+mn-ea"/>
              </a:rPr>
              <a:t> </a:t>
            </a:r>
            <a:r>
              <a:rPr lang="tr-TR" sz="2000"/>
              <a:t>n</a:t>
            </a:r>
            <a:r>
              <a:rPr sz="2000"/>
              <a:t>eighborhoods</a:t>
            </a:r>
            <a:r>
              <a:rPr lang="tr-TR" sz="2000"/>
              <a:t> with the help of K-Means clustering.</a:t>
            </a:r>
            <a:endParaRPr lang="tr-TR" sz="2000"/>
          </a:p>
          <a:p>
            <a:endParaRPr lang="tr-TR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000"/>
              <a:t>Collecting latitudes and longtitudes of each neighborhood of Berlin</a:t>
            </a:r>
            <a:endParaRPr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000"/>
              <a:t>Collecting json files for each neighborhoods</a:t>
            </a:r>
            <a:endParaRPr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000"/>
              <a:t>C</a:t>
            </a:r>
            <a:r>
              <a:rPr lang="tr-TR" sz="2000"/>
              <a:t>alculating</a:t>
            </a:r>
            <a:r>
              <a:rPr sz="2000"/>
              <a:t> weights of </a:t>
            </a:r>
            <a:r>
              <a:rPr lang="tr-TR" sz="2000"/>
              <a:t>venue categories for Berlin </a:t>
            </a:r>
            <a:r>
              <a:rPr sz="2000"/>
              <a:t>neighborhoods </a:t>
            </a:r>
            <a:endParaRPr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000"/>
              <a:t>Comparing </a:t>
            </a:r>
            <a:r>
              <a:rPr lang="tr-TR" sz="2000"/>
              <a:t>every neigborhood </a:t>
            </a:r>
            <a:r>
              <a:rPr sz="2000"/>
              <a:t>with Moscow Khamovniki District</a:t>
            </a:r>
            <a:endParaRPr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000"/>
              <a:t>Finding </a:t>
            </a:r>
            <a:r>
              <a:rPr lang="tr-TR" sz="2000"/>
              <a:t>the one with closest weights.</a:t>
            </a:r>
            <a:endParaRPr sz="20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8775" y="541655"/>
            <a:ext cx="3743960" cy="19862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9520" y="2620010"/>
            <a:ext cx="4523105" cy="383730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合 56"/>
          <p:cNvGrpSpPr/>
          <p:nvPr>
            <p:custDataLst>
              <p:tags r:id="rId1"/>
            </p:custDataLst>
          </p:nvPr>
        </p:nvGrpSpPr>
        <p:grpSpPr>
          <a:xfrm>
            <a:off x="536575" y="713740"/>
            <a:ext cx="3943350" cy="627380"/>
            <a:chOff x="3473762" y="1244600"/>
            <a:chExt cx="5244477" cy="685800"/>
          </a:xfrm>
        </p:grpSpPr>
        <p:sp>
          <p:nvSpPr>
            <p:cNvPr id="3" name="任意多边形 6"/>
            <p:cNvSpPr/>
            <p:nvPr>
              <p:custDataLst>
                <p:tags r:id="rId2"/>
              </p:custDataLst>
            </p:nvPr>
          </p:nvSpPr>
          <p:spPr>
            <a:xfrm>
              <a:off x="4569078" y="1244600"/>
              <a:ext cx="4149161" cy="685800"/>
            </a:xfrm>
            <a:custGeom>
              <a:avLst/>
              <a:gdLst>
                <a:gd name="connsiteX0" fmla="*/ 0 w 4149161"/>
                <a:gd name="connsiteY0" fmla="*/ 0 h 685800"/>
                <a:gd name="connsiteX1" fmla="*/ 4149161 w 4149161"/>
                <a:gd name="connsiteY1" fmla="*/ 0 h 685800"/>
                <a:gd name="connsiteX2" fmla="*/ 4149161 w 4149161"/>
                <a:gd name="connsiteY2" fmla="*/ 685800 h 685800"/>
                <a:gd name="connsiteX3" fmla="*/ 0 w 4149161"/>
                <a:gd name="connsiteY3" fmla="*/ 685800 h 685800"/>
                <a:gd name="connsiteX4" fmla="*/ 342900 w 4149161"/>
                <a:gd name="connsiteY4" fmla="*/ 3429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9161" h="685800">
                  <a:moveTo>
                    <a:pt x="0" y="0"/>
                  </a:moveTo>
                  <a:lnTo>
                    <a:pt x="4149161" y="0"/>
                  </a:lnTo>
                  <a:lnTo>
                    <a:pt x="4149161" y="685800"/>
                  </a:lnTo>
                  <a:lnTo>
                    <a:pt x="0" y="685800"/>
                  </a:lnTo>
                  <a:lnTo>
                    <a:pt x="342900" y="342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rtlCol="0" anchor="ctr">
              <a:normAutofit/>
            </a:bodyPr>
            <a:p>
              <a:pPr algn="ctr"/>
              <a:r>
                <a:rPr lang="tr-TR" altLang="en-US" sz="2400" b="1" smtClean="0">
                  <a:solidFill>
                    <a:schemeClr val="bg1"/>
                  </a:solidFill>
                  <a:sym typeface="+mn-lt"/>
                </a:rPr>
                <a:t>Evaluation</a:t>
              </a:r>
              <a:endParaRPr lang="tr-TR" altLang="en-US" sz="2400" b="1" smtClean="0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8" name="任意多边形 7"/>
            <p:cNvSpPr/>
            <p:nvPr>
              <p:custDataLst>
                <p:tags r:id="rId3"/>
              </p:custDataLst>
            </p:nvPr>
          </p:nvSpPr>
          <p:spPr>
            <a:xfrm>
              <a:off x="3473762" y="1244600"/>
              <a:ext cx="1295342" cy="685800"/>
            </a:xfrm>
            <a:custGeom>
              <a:avLst/>
              <a:gdLst>
                <a:gd name="connsiteX0" fmla="*/ 0 w 1295342"/>
                <a:gd name="connsiteY0" fmla="*/ 0 h 685800"/>
                <a:gd name="connsiteX1" fmla="*/ 952442 w 1295342"/>
                <a:gd name="connsiteY1" fmla="*/ 0 h 685800"/>
                <a:gd name="connsiteX2" fmla="*/ 1295342 w 1295342"/>
                <a:gd name="connsiteY2" fmla="*/ 342900 h 685800"/>
                <a:gd name="connsiteX3" fmla="*/ 952442 w 1295342"/>
                <a:gd name="connsiteY3" fmla="*/ 685800 h 685800"/>
                <a:gd name="connsiteX4" fmla="*/ 0 w 1295342"/>
                <a:gd name="connsiteY4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5342" h="685800">
                  <a:moveTo>
                    <a:pt x="0" y="0"/>
                  </a:moveTo>
                  <a:lnTo>
                    <a:pt x="952442" y="0"/>
                  </a:lnTo>
                  <a:lnTo>
                    <a:pt x="1295342" y="342900"/>
                  </a:lnTo>
                  <a:lnTo>
                    <a:pt x="952442" y="68580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Ins="288000" rtlCol="0" anchor="ctr">
              <a:noAutofit/>
            </a:bodyPr>
            <a:p>
              <a:pPr algn="ctr"/>
              <a:r>
                <a:rPr lang="tr-TR" altLang="en-US" sz="2400" b="1" dirty="0" smtClean="0"/>
                <a:t>04</a:t>
              </a:r>
              <a:endParaRPr lang="tr-TR" altLang="en-US" sz="2400" b="1" dirty="0" smtClean="0"/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536575" y="1460500"/>
            <a:ext cx="1077341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>
                <a:sym typeface="+mn-ea"/>
              </a:rPr>
              <a:t>I have found 8 neighborhoods with the same amount of all venue categories.</a:t>
            </a:r>
            <a:endParaRPr lang="tr-TR" sz="2000"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/>
              <a:t>To choose perfect one, I observed how possible neighborhoods match with </a:t>
            </a:r>
            <a:r>
              <a:rPr sz="2000">
                <a:sym typeface="+mn-ea"/>
              </a:rPr>
              <a:t>customer's neighborhood with K-Means clustering</a:t>
            </a:r>
            <a:r>
              <a:rPr lang="tr-TR" sz="2000">
                <a:sym typeface="+mn-ea"/>
              </a:rPr>
              <a:t>.</a:t>
            </a:r>
            <a:endParaRPr lang="tr-TR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>
                <a:sym typeface="+mn-ea"/>
              </a:rPr>
              <a:t>I</a:t>
            </a:r>
            <a:r>
              <a:rPr sz="2000">
                <a:sym typeface="+mn-ea"/>
              </a:rPr>
              <a:t> observ</a:t>
            </a:r>
            <a:r>
              <a:rPr lang="tr-TR" sz="2000">
                <a:sym typeface="+mn-ea"/>
              </a:rPr>
              <a:t>ed</a:t>
            </a:r>
            <a:r>
              <a:rPr sz="2000">
                <a:sym typeface="+mn-ea"/>
              </a:rPr>
              <a:t> K-means clustered plots and minimum mean distance value</a:t>
            </a:r>
            <a:r>
              <a:rPr lang="tr-TR" sz="2000">
                <a:sym typeface="+mn-ea"/>
              </a:rPr>
              <a:t> from</a:t>
            </a:r>
            <a:r>
              <a:rPr sz="2000">
                <a:sym typeface="+mn-ea"/>
              </a:rPr>
              <a:t> neighborhood center. </a:t>
            </a:r>
            <a:r>
              <a:rPr lang="tr-TR" sz="2000">
                <a:sym typeface="+mn-ea"/>
              </a:rPr>
              <a:t>B</a:t>
            </a:r>
            <a:r>
              <a:rPr sz="2000">
                <a:sym typeface="+mn-ea"/>
              </a:rPr>
              <a:t>ecause</a:t>
            </a:r>
            <a:r>
              <a:rPr lang="tr-TR" sz="2000">
                <a:sym typeface="+mn-ea"/>
              </a:rPr>
              <a:t> in our case,</a:t>
            </a:r>
            <a:r>
              <a:rPr sz="2000">
                <a:sym typeface="+mn-ea"/>
              </a:rPr>
              <a:t> our customer </a:t>
            </a:r>
            <a:r>
              <a:rPr lang="tr-TR" sz="2000">
                <a:sym typeface="+mn-ea"/>
              </a:rPr>
              <a:t>haven’t </a:t>
            </a:r>
            <a:r>
              <a:rPr sz="2000">
                <a:sym typeface="+mn-ea"/>
              </a:rPr>
              <a:t>chose</a:t>
            </a:r>
            <a:r>
              <a:rPr lang="tr-TR" sz="2000">
                <a:sym typeface="+mn-ea"/>
              </a:rPr>
              <a:t>n any particular</a:t>
            </a:r>
            <a:r>
              <a:rPr sz="2000">
                <a:sym typeface="+mn-ea"/>
              </a:rPr>
              <a:t> house in Berlin yet.</a:t>
            </a:r>
            <a:endParaRPr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>
                <a:sym typeface="+mn-ea"/>
              </a:rPr>
              <a:t>Using this data I have found a neighborhood with the minumum mean distance of all the venues comparing to other neighborhoods.</a:t>
            </a:r>
            <a:endParaRPr lang="tr-TR" sz="2000"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>
                <a:sym typeface="+mn-ea"/>
              </a:rPr>
              <a:t>At 4th March 2021 such result shows Mitte neighborhood of Berlin.</a:t>
            </a:r>
            <a:endParaRPr sz="2000">
              <a:sym typeface="+mn-ea"/>
            </a:endParaRPr>
          </a:p>
          <a:p>
            <a:endParaRPr lang="tr-TR" sz="20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9660" y="4339590"/>
            <a:ext cx="4933315" cy="227203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合 56"/>
          <p:cNvGrpSpPr/>
          <p:nvPr>
            <p:custDataLst>
              <p:tags r:id="rId1"/>
            </p:custDataLst>
          </p:nvPr>
        </p:nvGrpSpPr>
        <p:grpSpPr>
          <a:xfrm>
            <a:off x="536575" y="713740"/>
            <a:ext cx="3943350" cy="627380"/>
            <a:chOff x="3473762" y="1244600"/>
            <a:chExt cx="5244477" cy="685800"/>
          </a:xfrm>
        </p:grpSpPr>
        <p:sp>
          <p:nvSpPr>
            <p:cNvPr id="3" name="任意多边形 6"/>
            <p:cNvSpPr/>
            <p:nvPr>
              <p:custDataLst>
                <p:tags r:id="rId2"/>
              </p:custDataLst>
            </p:nvPr>
          </p:nvSpPr>
          <p:spPr>
            <a:xfrm>
              <a:off x="4569078" y="1244600"/>
              <a:ext cx="4149161" cy="685800"/>
            </a:xfrm>
            <a:custGeom>
              <a:avLst/>
              <a:gdLst>
                <a:gd name="connsiteX0" fmla="*/ 0 w 4149161"/>
                <a:gd name="connsiteY0" fmla="*/ 0 h 685800"/>
                <a:gd name="connsiteX1" fmla="*/ 4149161 w 4149161"/>
                <a:gd name="connsiteY1" fmla="*/ 0 h 685800"/>
                <a:gd name="connsiteX2" fmla="*/ 4149161 w 4149161"/>
                <a:gd name="connsiteY2" fmla="*/ 685800 h 685800"/>
                <a:gd name="connsiteX3" fmla="*/ 0 w 4149161"/>
                <a:gd name="connsiteY3" fmla="*/ 685800 h 685800"/>
                <a:gd name="connsiteX4" fmla="*/ 342900 w 4149161"/>
                <a:gd name="connsiteY4" fmla="*/ 3429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9161" h="685800">
                  <a:moveTo>
                    <a:pt x="0" y="0"/>
                  </a:moveTo>
                  <a:lnTo>
                    <a:pt x="4149161" y="0"/>
                  </a:lnTo>
                  <a:lnTo>
                    <a:pt x="4149161" y="685800"/>
                  </a:lnTo>
                  <a:lnTo>
                    <a:pt x="0" y="685800"/>
                  </a:lnTo>
                  <a:lnTo>
                    <a:pt x="342900" y="342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rtlCol="0" anchor="ctr">
              <a:normAutofit fontScale="90000"/>
            </a:bodyPr>
            <a:p>
              <a:pPr algn="ctr"/>
              <a:r>
                <a:rPr lang="tr-TR" altLang="en-US" sz="2400" b="1" smtClean="0">
                  <a:solidFill>
                    <a:schemeClr val="bg1"/>
                  </a:solidFill>
                  <a:sym typeface="+mn-lt"/>
                </a:rPr>
                <a:t>Result - Conclusion</a:t>
              </a:r>
              <a:endParaRPr lang="tr-TR" altLang="en-US" sz="2400" b="1" smtClean="0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8" name="任意多边形 7"/>
            <p:cNvSpPr/>
            <p:nvPr>
              <p:custDataLst>
                <p:tags r:id="rId3"/>
              </p:custDataLst>
            </p:nvPr>
          </p:nvSpPr>
          <p:spPr>
            <a:xfrm>
              <a:off x="3473762" y="1244600"/>
              <a:ext cx="1295342" cy="685800"/>
            </a:xfrm>
            <a:custGeom>
              <a:avLst/>
              <a:gdLst>
                <a:gd name="connsiteX0" fmla="*/ 0 w 1295342"/>
                <a:gd name="connsiteY0" fmla="*/ 0 h 685800"/>
                <a:gd name="connsiteX1" fmla="*/ 952442 w 1295342"/>
                <a:gd name="connsiteY1" fmla="*/ 0 h 685800"/>
                <a:gd name="connsiteX2" fmla="*/ 1295342 w 1295342"/>
                <a:gd name="connsiteY2" fmla="*/ 342900 h 685800"/>
                <a:gd name="connsiteX3" fmla="*/ 952442 w 1295342"/>
                <a:gd name="connsiteY3" fmla="*/ 685800 h 685800"/>
                <a:gd name="connsiteX4" fmla="*/ 0 w 1295342"/>
                <a:gd name="connsiteY4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5342" h="685800">
                  <a:moveTo>
                    <a:pt x="0" y="0"/>
                  </a:moveTo>
                  <a:lnTo>
                    <a:pt x="952442" y="0"/>
                  </a:lnTo>
                  <a:lnTo>
                    <a:pt x="1295342" y="342900"/>
                  </a:lnTo>
                  <a:lnTo>
                    <a:pt x="952442" y="68580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Ins="288000" rtlCol="0" anchor="ctr">
              <a:noAutofit/>
            </a:bodyPr>
            <a:p>
              <a:pPr algn="ctr"/>
              <a:r>
                <a:rPr lang="tr-TR" altLang="en-US" sz="2400" b="1" dirty="0" smtClean="0"/>
                <a:t>05</a:t>
              </a:r>
              <a:endParaRPr lang="tr-TR" altLang="en-US" sz="2400" b="1" dirty="0" smtClean="0"/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536575" y="1613535"/>
            <a:ext cx="1085405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/>
              <a:t>Considering number of venue in different categories and their distances from center of neighborhood best closest choice for moving from Khamovniki to Berlin is Mitte (as of 4th March 2021)</a:t>
            </a:r>
            <a:endParaRPr lang="tr-TR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/>
              <a:t>During the time, collecting new data this result can change.</a:t>
            </a:r>
            <a:endParaRPr lang="tr-TR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altLang="zh-CN" sz="2400" dirty="0">
                <a:sym typeface="+mn-ea"/>
              </a:rPr>
              <a:t>In this project, you can change original neighborhood  to any other all over the world, but you can’t change target city, it will always be Berlin.</a:t>
            </a:r>
            <a:endParaRPr lang="tr-TR" altLang="zh-C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tr-TR" sz="2400"/>
          </a:p>
        </p:txBody>
      </p:sp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933445" y="2603825"/>
            <a:ext cx="6501600" cy="1414800"/>
          </a:xfrm>
        </p:spPr>
        <p:txBody>
          <a:bodyPr>
            <a:normAutofit fontScale="90000"/>
          </a:bodyPr>
          <a:lstStyle/>
          <a:p>
            <a:r>
              <a:rPr lang="tr-TR" altLang="en-US" smtClean="0"/>
              <a:t>Thank you for your time</a:t>
            </a:r>
            <a:r>
              <a:rPr lang="en-US" altLang="zh-CN" smtClean="0"/>
              <a:t> 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838800" y="363600"/>
            <a:ext cx="10515600" cy="1324800"/>
          </a:xfrm>
          <a:prstGeom prst="rect">
            <a:avLst/>
          </a:prstGeom>
        </p:spPr>
        <p:txBody>
          <a:bodyPr anchor="ctr" anchorCtr="0">
            <a:normAutofit lnSpcReduction="10000"/>
          </a:bodyPr>
          <a:lstStyle>
            <a:defPPr>
              <a:defRPr lang="zh-CN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r-TR" altLang="en-US" b="1" dirty="0" smtClean="0"/>
              <a:t>D</a:t>
            </a:r>
            <a:r>
              <a:rPr lang="en-US" altLang="zh-CN" b="1" dirty="0" smtClean="0"/>
              <a:t>escription of the </a:t>
            </a:r>
            <a:r>
              <a:rPr lang="tr-TR" altLang="en-US" b="1" dirty="0" smtClean="0"/>
              <a:t>P</a:t>
            </a:r>
            <a:r>
              <a:rPr lang="en-US" altLang="zh-CN" b="1" dirty="0" smtClean="0"/>
              <a:t>roblem</a:t>
            </a:r>
            <a:endParaRPr lang="en-US" altLang="zh-CN" b="1" dirty="0" smtClean="0"/>
          </a:p>
          <a:p>
            <a:pPr algn="l"/>
            <a:r>
              <a:rPr lang="tr-TR" altLang="en-US" sz="3200" b="1" dirty="0" smtClean="0"/>
              <a:t>Business Understanding</a:t>
            </a:r>
            <a:endParaRPr lang="tr-TR" altLang="en-US" sz="3200" b="1" dirty="0" smtClean="0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838800" y="1825200"/>
            <a:ext cx="10515600" cy="4352400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zh-CN"/>
            </a:defPPr>
            <a:lvl1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/>
            </a:lvl1pPr>
            <a:lvl2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lvl="2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lvl="3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lvl="4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sz="2400" smtClean="0"/>
              <a:t>Our customers want to move from Moscow to Berlin.</a:t>
            </a:r>
            <a:endParaRPr lang="en-US" altLang="zh-CN" sz="2400" smtClean="0"/>
          </a:p>
          <a:p>
            <a:r>
              <a:rPr lang="en-US" altLang="zh-CN" sz="2400" smtClean="0"/>
              <a:t>They want to choose the district in which they will find same services that they are used to have in Moscow.</a:t>
            </a:r>
            <a:endParaRPr lang="en-US" altLang="zh-CN" sz="2400" smtClean="0"/>
          </a:p>
          <a:p>
            <a:r>
              <a:rPr lang="en-US" altLang="zh-CN" sz="2400" smtClean="0"/>
              <a:t>They need a gym in the neighborhood, some nice cafe, bars and restaurants.</a:t>
            </a:r>
            <a:endParaRPr lang="en-US" altLang="zh-CN" sz="2400" smtClean="0"/>
          </a:p>
          <a:p>
            <a:r>
              <a:rPr lang="en-US" altLang="zh-CN" sz="2400" smtClean="0"/>
              <a:t>Now they are living in Moscow Khamovniki and it is a very </a:t>
            </a:r>
            <a:r>
              <a:rPr lang="tr-TR" altLang="en-US" sz="2400" smtClean="0"/>
              <a:t>expensive and popular</a:t>
            </a:r>
            <a:r>
              <a:rPr lang="en-US" altLang="zh-CN" sz="2400" smtClean="0"/>
              <a:t> district. </a:t>
            </a:r>
            <a:endParaRPr lang="en-US" altLang="zh-CN" sz="2400" smtClean="0"/>
          </a:p>
          <a:p>
            <a:r>
              <a:rPr lang="en-US" altLang="zh-CN" sz="2400" smtClean="0"/>
              <a:t>We are searching for district in Berlin that will have same venues on the same distances from the center of the district</a:t>
            </a:r>
            <a:r>
              <a:rPr lang="en-US" altLang="zh-CN" sz="2400" dirty="0" smtClean="0"/>
              <a:t>.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838200" y="457200"/>
            <a:ext cx="4165349" cy="160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zh-CN"/>
            </a:defPPr>
            <a:lvl1pPr>
              <a:defRPr sz="3200"/>
            </a:lvl1pPr>
          </a:lstStyle>
          <a:p>
            <a:r>
              <a:rPr lang="tr-TR" altLang="en-US" b="1" dirty="0" smtClean="0">
                <a:latin typeface="+mj-lt"/>
                <a:ea typeface="+mj-ea"/>
                <a:cs typeface="+mj-cs"/>
                <a:sym typeface="+mn-ea"/>
              </a:rPr>
              <a:t>Short Recap of Moscow Khamovniki District</a:t>
            </a:r>
            <a:endParaRPr lang="tr-TR" altLang="en-US" b="1" dirty="0" smtClean="0"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38200" y="2059305"/>
            <a:ext cx="4165600" cy="45059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zh-CN"/>
            </a:defPPr>
            <a:lvl1pPr lvl="0" indent="0">
              <a:buNone/>
              <a:defRPr sz="2000"/>
            </a:lvl1pPr>
            <a:lvl2pPr indent="0">
              <a:buNone/>
            </a:lvl2pPr>
            <a:lvl3pPr indent="0">
              <a:buNone/>
              <a:defRPr sz="1600"/>
            </a:lvl3pPr>
            <a:lvl4pPr indent="0">
              <a:buNone/>
              <a:defRPr sz="1400"/>
            </a:lvl4pPr>
            <a:lvl5pPr indent="0">
              <a:buNone/>
              <a:defRPr sz="1400"/>
            </a:lvl5pPr>
            <a:lvl6pPr indent="0">
              <a:buNone/>
              <a:defRPr sz="1400"/>
            </a:lvl6pPr>
            <a:lvl7pPr indent="0">
              <a:buNone/>
              <a:defRPr sz="1400"/>
            </a:lvl7pPr>
            <a:lvl8pPr indent="0">
              <a:buNone/>
              <a:defRPr sz="1400"/>
            </a:lvl8pPr>
            <a:lvl9pPr indent="0">
              <a:buNone/>
              <a:defRPr sz="1400"/>
            </a:lvl9pPr>
          </a:lstStyle>
          <a:p>
            <a:r>
              <a:rPr lang="en-US" altLang="zh-CN" sz="1700" smtClean="0"/>
              <a:t>The district extends from Bolshoy Kamenny Bridge into the Luzhniki bend of Moskva River</a:t>
            </a:r>
            <a:r>
              <a:rPr lang="tr-TR" altLang="en-US" sz="1700" smtClean="0"/>
              <a:t>.</a:t>
            </a:r>
            <a:r>
              <a:rPr lang="en-US" altLang="zh-CN" sz="1700" smtClean="0"/>
              <a:t> </a:t>
            </a:r>
            <a:endParaRPr lang="en-US" altLang="zh-CN" sz="1700" smtClean="0"/>
          </a:p>
          <a:p>
            <a:endParaRPr lang="tr-TR" altLang="en-US" sz="1700" smtClean="0"/>
          </a:p>
          <a:p>
            <a:r>
              <a:rPr lang="tr-TR" altLang="en-US" sz="1700" smtClean="0"/>
              <a:t>N</a:t>
            </a:r>
            <a:r>
              <a:rPr lang="en-US" altLang="zh-CN" sz="1700" smtClean="0"/>
              <a:t>orthern boundary </a:t>
            </a:r>
            <a:r>
              <a:rPr lang="tr-TR" altLang="en-US" sz="1700" smtClean="0"/>
              <a:t>connects with main streets and central part of the city.</a:t>
            </a:r>
            <a:r>
              <a:rPr lang="en-US" altLang="zh-CN" sz="1700" smtClean="0"/>
              <a:t> </a:t>
            </a:r>
            <a:endParaRPr lang="en-US" altLang="zh-CN" sz="1700" smtClean="0"/>
          </a:p>
          <a:p>
            <a:endParaRPr lang="en-US" altLang="zh-CN" sz="1700" smtClean="0"/>
          </a:p>
          <a:p>
            <a:r>
              <a:rPr lang="en-US" altLang="zh-CN" sz="1700" smtClean="0"/>
              <a:t>The district contains </a:t>
            </a:r>
            <a:r>
              <a:rPr lang="tr-TR" altLang="en-US" sz="1700" smtClean="0"/>
              <a:t>important touristic places - </a:t>
            </a:r>
            <a:r>
              <a:rPr lang="en-US" altLang="zh-CN" sz="1700" smtClean="0"/>
              <a:t>Pushkin Museum, Cathedral of Christ the Saviour, Novodevichy Convent and memorial cemetery, Luzhniki Stadium. </a:t>
            </a:r>
            <a:endParaRPr lang="en-US" altLang="zh-CN" sz="1700" smtClean="0"/>
          </a:p>
          <a:p>
            <a:endParaRPr lang="en-US" altLang="zh-CN" sz="1700" smtClean="0"/>
          </a:p>
          <a:p>
            <a:r>
              <a:rPr lang="en-US" altLang="zh-CN" sz="1700" smtClean="0"/>
              <a:t>The stretch of Khamovniki between Boulevard Ring and Garden Ring, known as Golden Mile, is downtown Moscow's most expensive housing area.</a:t>
            </a:r>
            <a:endParaRPr lang="en-US" altLang="zh-CN" sz="170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7690" y="636270"/>
            <a:ext cx="5852160" cy="558546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838200" y="457200"/>
            <a:ext cx="4165600" cy="11639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zh-CN"/>
            </a:defPPr>
            <a:lvl1pPr>
              <a:defRPr sz="3200"/>
            </a:lvl1pPr>
          </a:lstStyle>
          <a:p>
            <a:r>
              <a:rPr lang="tr-TR" altLang="en-US" b="1" dirty="0" smtClean="0">
                <a:latin typeface="+mj-lt"/>
                <a:ea typeface="+mj-ea"/>
                <a:cs typeface="+mj-cs"/>
                <a:sym typeface="+mn-ea"/>
              </a:rPr>
              <a:t>Short Recap of Berlin</a:t>
            </a:r>
            <a:endParaRPr lang="tr-TR" altLang="en-US" b="1" dirty="0" smtClean="0"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38200" y="1621155"/>
            <a:ext cx="4408170" cy="46012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  <a:lvl1pPr lvl="0" indent="0">
              <a:buNone/>
              <a:defRPr sz="2000"/>
            </a:lvl1pPr>
            <a:lvl2pPr indent="0">
              <a:buNone/>
            </a:lvl2pPr>
            <a:lvl3pPr indent="0">
              <a:buNone/>
              <a:defRPr sz="1600"/>
            </a:lvl3pPr>
            <a:lvl4pPr indent="0">
              <a:buNone/>
              <a:defRPr sz="1400"/>
            </a:lvl4pPr>
            <a:lvl5pPr indent="0">
              <a:buNone/>
              <a:defRPr sz="1400"/>
            </a:lvl5pPr>
            <a:lvl6pPr indent="0">
              <a:buNone/>
              <a:defRPr sz="1400"/>
            </a:lvl6pPr>
            <a:lvl7pPr indent="0">
              <a:buNone/>
              <a:defRPr sz="1400"/>
            </a:lvl7pPr>
            <a:lvl8pPr indent="0">
              <a:buNone/>
              <a:defRPr sz="1400"/>
            </a:lvl8pPr>
            <a:lvl9pPr indent="0">
              <a:buNone/>
              <a:defRPr sz="1400"/>
            </a:lvl9pPr>
          </a:lstStyle>
          <a:p>
            <a:r>
              <a:rPr lang="en-US" altLang="zh-CN" sz="1550" smtClean="0"/>
              <a:t>Berlin is the capital and largest city of Germany by both area and population.</a:t>
            </a:r>
            <a:endParaRPr lang="en-US" altLang="zh-CN" sz="1550" smtClean="0"/>
          </a:p>
          <a:p>
            <a:endParaRPr lang="en-US" altLang="zh-CN" sz="1550" smtClean="0"/>
          </a:p>
          <a:p>
            <a:r>
              <a:rPr lang="en-US" altLang="zh-CN" sz="1550" smtClean="0"/>
              <a:t>Berlin straddles the banks of the River Spree, which flows into the River Havel in the western borough of Spandau. </a:t>
            </a:r>
            <a:endParaRPr lang="en-US" altLang="zh-CN" sz="1550" smtClean="0"/>
          </a:p>
          <a:p>
            <a:endParaRPr lang="en-US" altLang="zh-CN" sz="1550" smtClean="0"/>
          </a:p>
          <a:p>
            <a:r>
              <a:rPr lang="en-US" altLang="zh-CN" sz="1550" smtClean="0"/>
              <a:t>Berlin’s boroughs include old industrial areas that have become thriving cultural centres, as well as sleepy villages, busy markets and arcades, and endless green landscapes, rivers and bathing lakes. </a:t>
            </a:r>
            <a:endParaRPr lang="en-US" altLang="zh-CN" sz="1550" smtClean="0"/>
          </a:p>
          <a:p>
            <a:endParaRPr lang="en-US" altLang="zh-CN" sz="1550" smtClean="0"/>
          </a:p>
          <a:p>
            <a:r>
              <a:rPr lang="tr-TR" altLang="en-US" sz="1550" smtClean="0"/>
              <a:t>A</a:t>
            </a:r>
            <a:r>
              <a:rPr lang="en-US" altLang="zh-CN" sz="1550" smtClean="0"/>
              <a:t>bove all there are </a:t>
            </a:r>
            <a:r>
              <a:rPr lang="en-US" altLang="zh-CN" sz="1550" b="1" smtClean="0"/>
              <a:t>12 districts and 95 neighborhoods that we can suggest to our customer</a:t>
            </a:r>
            <a:r>
              <a:rPr lang="en-US" altLang="zh-CN" sz="1550" smtClean="0"/>
              <a:t>.</a:t>
            </a:r>
            <a:endParaRPr lang="en-US" altLang="zh-CN" sz="155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0670" y="676910"/>
            <a:ext cx="6326505" cy="541147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>
            <p:custDataLst>
              <p:tags r:id="rId1"/>
            </p:custDataLst>
          </p:nvPr>
        </p:nvCxnSpPr>
        <p:spPr>
          <a:xfrm flipV="1">
            <a:off x="946783" y="5401370"/>
            <a:ext cx="10058517" cy="35879"/>
          </a:xfrm>
          <a:prstGeom prst="line">
            <a:avLst/>
          </a:prstGeom>
          <a:ln w="76200">
            <a:solidFill>
              <a:srgbClr val="AB56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>
            <p:custDataLst>
              <p:tags r:id="rId2"/>
            </p:custDataLst>
          </p:nvPr>
        </p:nvGrpSpPr>
        <p:grpSpPr>
          <a:xfrm>
            <a:off x="1262041" y="5603785"/>
            <a:ext cx="802802" cy="802802"/>
            <a:chOff x="1262041" y="5019070"/>
            <a:chExt cx="802802" cy="802802"/>
          </a:xfrm>
        </p:grpSpPr>
        <p:sp>
          <p:nvSpPr>
            <p:cNvPr id="9" name="椭圆 8"/>
            <p:cNvSpPr/>
            <p:nvPr>
              <p:custDataLst>
                <p:tags r:id="rId3"/>
              </p:custDataLst>
            </p:nvPr>
          </p:nvSpPr>
          <p:spPr>
            <a:xfrm>
              <a:off x="1262041" y="5019070"/>
              <a:ext cx="802802" cy="802802"/>
            </a:xfrm>
            <a:prstGeom prst="ellipse">
              <a:avLst/>
            </a:prstGeom>
            <a:solidFill>
              <a:schemeClr val="accent1"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Freeform 11"/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1422050" y="5269307"/>
              <a:ext cx="463191" cy="346615"/>
            </a:xfrm>
            <a:custGeom>
              <a:avLst/>
              <a:gdLst>
                <a:gd name="T0" fmla="*/ 180 w 192"/>
                <a:gd name="T1" fmla="*/ 0 h 144"/>
                <a:gd name="T2" fmla="*/ 12 w 192"/>
                <a:gd name="T3" fmla="*/ 0 h 144"/>
                <a:gd name="T4" fmla="*/ 0 w 192"/>
                <a:gd name="T5" fmla="*/ 12 h 144"/>
                <a:gd name="T6" fmla="*/ 0 w 192"/>
                <a:gd name="T7" fmla="*/ 116 h 144"/>
                <a:gd name="T8" fmla="*/ 13 w 192"/>
                <a:gd name="T9" fmla="*/ 128 h 144"/>
                <a:gd name="T10" fmla="*/ 78 w 192"/>
                <a:gd name="T11" fmla="*/ 128 h 144"/>
                <a:gd name="T12" fmla="*/ 73 w 192"/>
                <a:gd name="T13" fmla="*/ 138 h 144"/>
                <a:gd name="T14" fmla="*/ 74 w 192"/>
                <a:gd name="T15" fmla="*/ 143 h 144"/>
                <a:gd name="T16" fmla="*/ 76 w 192"/>
                <a:gd name="T17" fmla="*/ 144 h 144"/>
                <a:gd name="T18" fmla="*/ 80 w 192"/>
                <a:gd name="T19" fmla="*/ 142 h 144"/>
                <a:gd name="T20" fmla="*/ 87 w 192"/>
                <a:gd name="T21" fmla="*/ 128 h 144"/>
                <a:gd name="T22" fmla="*/ 106 w 192"/>
                <a:gd name="T23" fmla="*/ 128 h 144"/>
                <a:gd name="T24" fmla="*/ 113 w 192"/>
                <a:gd name="T25" fmla="*/ 142 h 144"/>
                <a:gd name="T26" fmla="*/ 116 w 192"/>
                <a:gd name="T27" fmla="*/ 144 h 144"/>
                <a:gd name="T28" fmla="*/ 118 w 192"/>
                <a:gd name="T29" fmla="*/ 143 h 144"/>
                <a:gd name="T30" fmla="*/ 120 w 192"/>
                <a:gd name="T31" fmla="*/ 138 h 144"/>
                <a:gd name="T32" fmla="*/ 115 w 192"/>
                <a:gd name="T33" fmla="*/ 128 h 144"/>
                <a:gd name="T34" fmla="*/ 181 w 192"/>
                <a:gd name="T35" fmla="*/ 128 h 144"/>
                <a:gd name="T36" fmla="*/ 192 w 192"/>
                <a:gd name="T37" fmla="*/ 116 h 144"/>
                <a:gd name="T38" fmla="*/ 192 w 192"/>
                <a:gd name="T39" fmla="*/ 12 h 144"/>
                <a:gd name="T40" fmla="*/ 180 w 192"/>
                <a:gd name="T41" fmla="*/ 0 h 144"/>
                <a:gd name="T42" fmla="*/ 176 w 192"/>
                <a:gd name="T43" fmla="*/ 108 h 144"/>
                <a:gd name="T44" fmla="*/ 172 w 192"/>
                <a:gd name="T45" fmla="*/ 112 h 144"/>
                <a:gd name="T46" fmla="*/ 20 w 192"/>
                <a:gd name="T47" fmla="*/ 112 h 144"/>
                <a:gd name="T48" fmla="*/ 16 w 192"/>
                <a:gd name="T49" fmla="*/ 108 h 144"/>
                <a:gd name="T50" fmla="*/ 16 w 192"/>
                <a:gd name="T51" fmla="*/ 20 h 144"/>
                <a:gd name="T52" fmla="*/ 20 w 192"/>
                <a:gd name="T53" fmla="*/ 16 h 144"/>
                <a:gd name="T54" fmla="*/ 172 w 192"/>
                <a:gd name="T55" fmla="*/ 16 h 144"/>
                <a:gd name="T56" fmla="*/ 176 w 192"/>
                <a:gd name="T57" fmla="*/ 20 h 144"/>
                <a:gd name="T58" fmla="*/ 176 w 192"/>
                <a:gd name="T59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92" h="144">
                  <a:moveTo>
                    <a:pt x="180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3"/>
                    <a:pt x="6" y="128"/>
                    <a:pt x="13" y="128"/>
                  </a:cubicBezTo>
                  <a:cubicBezTo>
                    <a:pt x="78" y="128"/>
                    <a:pt x="78" y="128"/>
                    <a:pt x="78" y="128"/>
                  </a:cubicBezTo>
                  <a:cubicBezTo>
                    <a:pt x="73" y="138"/>
                    <a:pt x="73" y="138"/>
                    <a:pt x="73" y="138"/>
                  </a:cubicBezTo>
                  <a:cubicBezTo>
                    <a:pt x="72" y="140"/>
                    <a:pt x="72" y="142"/>
                    <a:pt x="74" y="143"/>
                  </a:cubicBezTo>
                  <a:cubicBezTo>
                    <a:pt x="75" y="144"/>
                    <a:pt x="76" y="144"/>
                    <a:pt x="76" y="144"/>
                  </a:cubicBezTo>
                  <a:cubicBezTo>
                    <a:pt x="78" y="144"/>
                    <a:pt x="79" y="143"/>
                    <a:pt x="80" y="142"/>
                  </a:cubicBezTo>
                  <a:cubicBezTo>
                    <a:pt x="87" y="128"/>
                    <a:pt x="87" y="128"/>
                    <a:pt x="87" y="128"/>
                  </a:cubicBezTo>
                  <a:cubicBezTo>
                    <a:pt x="106" y="128"/>
                    <a:pt x="106" y="128"/>
                    <a:pt x="106" y="128"/>
                  </a:cubicBezTo>
                  <a:cubicBezTo>
                    <a:pt x="113" y="142"/>
                    <a:pt x="113" y="142"/>
                    <a:pt x="113" y="142"/>
                  </a:cubicBezTo>
                  <a:cubicBezTo>
                    <a:pt x="113" y="143"/>
                    <a:pt x="115" y="144"/>
                    <a:pt x="116" y="144"/>
                  </a:cubicBezTo>
                  <a:cubicBezTo>
                    <a:pt x="117" y="144"/>
                    <a:pt x="117" y="144"/>
                    <a:pt x="118" y="143"/>
                  </a:cubicBezTo>
                  <a:cubicBezTo>
                    <a:pt x="120" y="142"/>
                    <a:pt x="121" y="140"/>
                    <a:pt x="120" y="13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81" y="128"/>
                    <a:pt x="181" y="128"/>
                    <a:pt x="181" y="128"/>
                  </a:cubicBezTo>
                  <a:cubicBezTo>
                    <a:pt x="187" y="128"/>
                    <a:pt x="192" y="122"/>
                    <a:pt x="192" y="116"/>
                  </a:cubicBezTo>
                  <a:cubicBezTo>
                    <a:pt x="192" y="12"/>
                    <a:pt x="192" y="12"/>
                    <a:pt x="192" y="12"/>
                  </a:cubicBezTo>
                  <a:cubicBezTo>
                    <a:pt x="192" y="5"/>
                    <a:pt x="187" y="0"/>
                    <a:pt x="180" y="0"/>
                  </a:cubicBezTo>
                  <a:close/>
                  <a:moveTo>
                    <a:pt x="176" y="108"/>
                  </a:moveTo>
                  <a:cubicBezTo>
                    <a:pt x="176" y="110"/>
                    <a:pt x="174" y="112"/>
                    <a:pt x="172" y="112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18" y="112"/>
                    <a:pt x="16" y="110"/>
                    <a:pt x="16" y="108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8"/>
                    <a:pt x="18" y="16"/>
                    <a:pt x="20" y="16"/>
                  </a:cubicBezTo>
                  <a:cubicBezTo>
                    <a:pt x="172" y="16"/>
                    <a:pt x="172" y="16"/>
                    <a:pt x="172" y="16"/>
                  </a:cubicBezTo>
                  <a:cubicBezTo>
                    <a:pt x="174" y="16"/>
                    <a:pt x="176" y="18"/>
                    <a:pt x="176" y="20"/>
                  </a:cubicBezTo>
                  <a:lnTo>
                    <a:pt x="176" y="1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0">
                <a:solidFill>
                  <a:prstClr val="black"/>
                </a:solidFill>
              </a:endParaRPr>
            </a:p>
          </p:txBody>
        </p:sp>
      </p:grpSp>
      <p:sp>
        <p:nvSpPr>
          <p:cNvPr id="17" name="矩形 1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2130354" y="5361420"/>
            <a:ext cx="8523132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SimSun" panose="02010600030101010101" pitchFamily="2" charset="-122"/>
              </a:defRPr>
            </a:lvl9pPr>
          </a:lstStyle>
          <a:p>
            <a:pPr algn="just" latinLnBrk="1">
              <a:lnSpc>
                <a:spcPct val="150000"/>
              </a:lnSpc>
            </a:pPr>
            <a:r>
              <a:rPr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</a:rPr>
              <a:t>In this project, I followed the above schema on every step.</a:t>
            </a:r>
            <a:endParaRPr smtClean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6"/>
            </p:custDataLst>
          </p:nvPr>
        </p:nvSpPr>
        <p:spPr>
          <a:xfrm>
            <a:off x="1065600" y="331200"/>
            <a:ext cx="10288800" cy="532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3200" b="1">
                <a:latin typeface="+mj-lt"/>
                <a:ea typeface="+mj-ea"/>
                <a:cs typeface="+mj-cs"/>
              </a:defRPr>
            </a:lvl1pPr>
          </a:lstStyle>
          <a:p>
            <a:r>
              <a:rPr lang="tr-TR" altLang="da-DK" smtClean="0"/>
              <a:t>Data Science Methodology Steps</a:t>
            </a:r>
            <a:r>
              <a:rPr lang="da-DK" altLang="zh-CN" smtClean="0"/>
              <a:t> </a:t>
            </a:r>
            <a:endParaRPr lang="zh-CN" altLang="en-US" dirty="0"/>
          </a:p>
        </p:txBody>
      </p:sp>
      <p:pic>
        <p:nvPicPr>
          <p:cNvPr id="5" name="Content Placeholder 4"/>
          <p:cNvPicPr>
            <a:picLocks noChangeAspect="1"/>
          </p:cNvPicPr>
          <p:nvPr>
            <p:ph sz="quarter" idx="13"/>
          </p:nvPr>
        </p:nvPicPr>
        <p:blipFill>
          <a:blip r:embed="rId7"/>
          <a:stretch>
            <a:fillRect/>
          </a:stretch>
        </p:blipFill>
        <p:spPr>
          <a:xfrm>
            <a:off x="2094865" y="943610"/>
            <a:ext cx="7959725" cy="4417695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838200" y="363600"/>
            <a:ext cx="10515600" cy="1324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r-TR" altLang="en-US" b="1" dirty="0" smtClean="0">
                <a:sym typeface="+mn-ea"/>
              </a:rPr>
              <a:t>D</a:t>
            </a:r>
            <a:r>
              <a:rPr lang="en-US" altLang="zh-CN" b="1" dirty="0" smtClean="0">
                <a:sym typeface="+mn-ea"/>
              </a:rPr>
              <a:t>iscussion of the background</a:t>
            </a:r>
            <a:endParaRPr lang="en-US" altLang="zh-CN" b="1" dirty="0" smtClean="0">
              <a:sym typeface="+mn-ea"/>
            </a:endParaRPr>
          </a:p>
          <a:p>
            <a:pPr algn="l"/>
            <a:r>
              <a:rPr lang="tr-TR" altLang="zh-CN" sz="3200" b="1" dirty="0"/>
              <a:t>Analytic Approach</a:t>
            </a:r>
            <a:endParaRPr lang="tr-TR" altLang="zh-CN" sz="3200" b="1" dirty="0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838200" y="2138045"/>
            <a:ext cx="5180400" cy="4352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/>
            </a:lvl1pPr>
            <a:lvl2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/>
            </a:lvl2pPr>
            <a:lvl3pPr marL="1143000" lvl="2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lvl="3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lvl="4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tr-TR" altLang="en-US" smtClean="0"/>
              <a:t>Solving this task should be considered such features:</a:t>
            </a:r>
            <a:endParaRPr lang="tr-TR" altLang="en-US" smtClean="0"/>
          </a:p>
          <a:p>
            <a:pPr lvl="1"/>
            <a:r>
              <a:rPr lang="tr-TR" altLang="en-US" smtClean="0"/>
              <a:t>Venue categories</a:t>
            </a:r>
            <a:endParaRPr lang="tr-TR" altLang="en-US" smtClean="0"/>
          </a:p>
          <a:p>
            <a:pPr lvl="1"/>
            <a:r>
              <a:rPr lang="tr-TR" altLang="en-US" smtClean="0"/>
              <a:t>Venue ratings</a:t>
            </a:r>
            <a:endParaRPr lang="tr-TR" altLang="en-US" smtClean="0"/>
          </a:p>
          <a:p>
            <a:pPr lvl="1"/>
            <a:r>
              <a:rPr lang="tr-TR" altLang="en-US" smtClean="0"/>
              <a:t>Venue price levels</a:t>
            </a:r>
            <a:endParaRPr lang="tr-TR" altLang="en-US" smtClean="0"/>
          </a:p>
          <a:p>
            <a:pPr lvl="1"/>
            <a:r>
              <a:rPr lang="tr-TR" altLang="en-US" smtClean="0"/>
              <a:t>Venue distances</a:t>
            </a:r>
            <a:endParaRPr lang="tr-TR" altLang="en-US" smtClean="0"/>
          </a:p>
          <a:p>
            <a:pPr lvl="1"/>
            <a:r>
              <a:rPr lang="tr-TR" altLang="en-US" smtClean="0"/>
              <a:t>House prices</a:t>
            </a:r>
            <a:endParaRPr lang="tr-TR" altLang="en-US" smtClean="0"/>
          </a:p>
          <a:p>
            <a:pPr lvl="0"/>
            <a:r>
              <a:rPr lang="tr-TR" altLang="en-US" smtClean="0"/>
              <a:t>Venue distances should be calculated from particular houses, chosen by client. In Khamovniki and Berlin neighborhoods accordingly.</a:t>
            </a:r>
            <a:endParaRPr lang="tr-TR" altLang="en-US" smtClean="0"/>
          </a:p>
          <a:p>
            <a:pPr lvl="1"/>
            <a:endParaRPr lang="tr-TR" altLang="en-US" smtClean="0"/>
          </a:p>
          <a:p>
            <a:pPr marL="457200" lvl="1" indent="0">
              <a:buNone/>
            </a:pPr>
            <a:endParaRPr lang="tr-TR" altLang="en-US" smtClean="0"/>
          </a:p>
          <a:p>
            <a:endParaRPr lang="tr-TR" altLang="en-US" smtClean="0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6172200" y="2232025"/>
            <a:ext cx="5181600" cy="433641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20000"/>
          </a:bodyPr>
          <a:lstStyle>
            <a:lvl1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/>
            </a:lvl1pPr>
            <a:lvl2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lvl="2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lvl="3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lvl="4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tr-TR" altLang="zh-CN" sz="2400" dirty="0"/>
              <a:t>Free version of Foursquare API allows to take only venue categories and coordinates.Having more data project can be updated using same model.</a:t>
            </a:r>
            <a:endParaRPr lang="tr-TR" altLang="zh-CN" sz="2400" dirty="0"/>
          </a:p>
          <a:p>
            <a:r>
              <a:rPr lang="tr-TR" altLang="zh-CN" sz="2400" dirty="0"/>
              <a:t>There is no choice made by client about particular places, so all distances are calculated from center locations of neighborhoods.</a:t>
            </a:r>
            <a:endParaRPr lang="tr-TR" altLang="zh-CN" sz="2400" dirty="0"/>
          </a:p>
          <a:p>
            <a:pPr algn="l">
              <a:buClrTx/>
              <a:buSzTx/>
            </a:pPr>
            <a:r>
              <a:rPr lang="tr-TR" altLang="zh-CN" sz="2400" dirty="0"/>
              <a:t>In this project, you can change original neighborhood  to any other all over the world, but you can’t change target city, it will always be Berlin.</a:t>
            </a:r>
            <a:endParaRPr lang="tr-TR" altLang="zh-CN" sz="2400" dirty="0"/>
          </a:p>
        </p:txBody>
      </p:sp>
      <p:sp>
        <p:nvSpPr>
          <p:cNvPr id="2" name="Text Box 1"/>
          <p:cNvSpPr txBox="1"/>
          <p:nvPr/>
        </p:nvSpPr>
        <p:spPr>
          <a:xfrm>
            <a:off x="838200" y="1616710"/>
            <a:ext cx="28994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tr-TR" altLang="en-US" sz="2400" b="1"/>
              <a:t>How it should be</a:t>
            </a:r>
            <a:endParaRPr lang="tr-TR" altLang="en-US" sz="2400" b="1"/>
          </a:p>
        </p:txBody>
      </p:sp>
      <p:sp>
        <p:nvSpPr>
          <p:cNvPr id="3" name="Text Box 2"/>
          <p:cNvSpPr txBox="1"/>
          <p:nvPr/>
        </p:nvSpPr>
        <p:spPr>
          <a:xfrm>
            <a:off x="6415405" y="1688465"/>
            <a:ext cx="2339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tr-TR" altLang="en-US" sz="2400" b="1">
                <a:sym typeface="+mn-ea"/>
              </a:rPr>
              <a:t>Limitations</a:t>
            </a:r>
            <a:endParaRPr lang="tr-TR" altLang="en-US" sz="2400" b="1"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838200" y="457200"/>
            <a:ext cx="5755005" cy="11639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defPPr>
              <a:defRPr lang="zh-CN"/>
            </a:defPPr>
            <a:lvl1pPr>
              <a:defRPr sz="3200"/>
            </a:lvl1pPr>
          </a:lstStyle>
          <a:p>
            <a:r>
              <a:rPr lang="tr-TR" altLang="en-US" sz="4000" b="1" dirty="0" smtClean="0">
                <a:latin typeface="+mj-lt"/>
                <a:ea typeface="+mj-ea"/>
                <a:cs typeface="+mj-cs"/>
                <a:sym typeface="+mn-ea"/>
              </a:rPr>
              <a:t>D</a:t>
            </a:r>
            <a:r>
              <a:rPr lang="en-US" altLang="zh-CN" sz="4000" b="1" dirty="0" smtClean="0">
                <a:latin typeface="+mj-lt"/>
                <a:ea typeface="+mj-ea"/>
                <a:cs typeface="+mj-cs"/>
                <a:sym typeface="+mn-ea"/>
              </a:rPr>
              <a:t>escription of the </a:t>
            </a:r>
            <a:r>
              <a:rPr lang="tr-TR" altLang="en-US" sz="4000" b="1" dirty="0" smtClean="0">
                <a:latin typeface="+mj-lt"/>
                <a:ea typeface="+mj-ea"/>
                <a:cs typeface="+mj-cs"/>
                <a:sym typeface="+mn-ea"/>
              </a:rPr>
              <a:t>D</a:t>
            </a:r>
            <a:r>
              <a:rPr lang="en-US" altLang="zh-CN" sz="4000" b="1" dirty="0" smtClean="0">
                <a:latin typeface="+mj-lt"/>
                <a:ea typeface="+mj-ea"/>
                <a:cs typeface="+mj-cs"/>
                <a:sym typeface="+mn-ea"/>
              </a:rPr>
              <a:t>ata</a:t>
            </a:r>
            <a:endParaRPr lang="en-US" altLang="zh-CN" sz="4000" b="1" dirty="0" smtClean="0">
              <a:latin typeface="+mj-lt"/>
              <a:ea typeface="+mj-ea"/>
              <a:cs typeface="+mj-cs"/>
              <a:sym typeface="+mn-ea"/>
            </a:endParaRPr>
          </a:p>
          <a:p>
            <a:r>
              <a:rPr lang="tr-TR" altLang="en-US" sz="3100" b="1" dirty="0" smtClean="0">
                <a:latin typeface="+mj-lt"/>
                <a:ea typeface="+mj-ea"/>
                <a:cs typeface="+mj-cs"/>
                <a:sym typeface="+mn-ea"/>
              </a:rPr>
              <a:t>Data Collection-Understanding</a:t>
            </a:r>
            <a:r>
              <a:rPr lang="en-US" altLang="zh-CN" sz="3600" b="1" dirty="0" smtClean="0">
                <a:latin typeface="+mj-lt"/>
                <a:ea typeface="+mj-ea"/>
                <a:cs typeface="+mj-cs"/>
                <a:sym typeface="+mn-ea"/>
              </a:rPr>
              <a:t> </a:t>
            </a:r>
            <a:endParaRPr lang="en-US" altLang="zh-CN" sz="3600" b="1" dirty="0" smtClean="0"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838200" y="1621155"/>
            <a:ext cx="6021070" cy="46012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  <a:lvl1pPr lvl="0" indent="0">
              <a:buNone/>
              <a:defRPr sz="2000"/>
            </a:lvl1pPr>
            <a:lvl2pPr indent="0">
              <a:buNone/>
            </a:lvl2pPr>
            <a:lvl3pPr indent="0">
              <a:buNone/>
              <a:defRPr sz="1600"/>
            </a:lvl3pPr>
            <a:lvl4pPr indent="0">
              <a:buNone/>
              <a:defRPr sz="1400"/>
            </a:lvl4pPr>
            <a:lvl5pPr indent="0">
              <a:buNone/>
              <a:defRPr sz="1400"/>
            </a:lvl5pPr>
            <a:lvl6pPr indent="0">
              <a:buNone/>
              <a:defRPr sz="1400"/>
            </a:lvl6pPr>
            <a:lvl7pPr indent="0">
              <a:buNone/>
              <a:defRPr sz="1400"/>
            </a:lvl7pPr>
            <a:lvl8pPr indent="0">
              <a:buNone/>
              <a:defRPr sz="1400"/>
            </a:lvl8pPr>
            <a:lvl9pPr indent="0">
              <a:buNone/>
              <a:defRPr sz="1400"/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altLang="en-US" smtClean="0">
                <a:sym typeface="+mn-ea"/>
              </a:rPr>
              <a:t>Foursquare API, data taken as JSON files.</a:t>
            </a:r>
            <a:endParaRPr lang="tr-TR" altLang="en-US" smtClean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altLang="en-US" smtClean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altLang="en-US" smtClean="0">
                <a:sym typeface="+mn-ea"/>
              </a:rPr>
              <a:t>Pandas library, used to turn files into data frames. </a:t>
            </a:r>
            <a:endParaRPr lang="tr-TR" altLang="en-US" smtClean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altLang="en-US" smtClean="0"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altLang="en-US" smtClean="0"/>
              <a:t>These data frames include:</a:t>
            </a:r>
            <a:endParaRPr lang="tr-TR" altLang="en-US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tr-TR" altLang="en-US" smtClean="0"/>
              <a:t>Venues types</a:t>
            </a:r>
            <a:endParaRPr lang="tr-TR" altLang="en-US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tr-TR" altLang="en-US" smtClean="0"/>
              <a:t>Distances of venues</a:t>
            </a:r>
            <a:endParaRPr lang="tr-TR" altLang="en-US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tr-TR" altLang="en-US" smtClean="0">
                <a:sym typeface="+mn-ea"/>
              </a:rPr>
              <a:t>Longitudes and latitudes</a:t>
            </a:r>
            <a:endParaRPr lang="tr-TR" altLang="en-US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tr-TR" altLang="en-US" smtClean="0"/>
              <a:t>Names</a:t>
            </a:r>
            <a:endParaRPr lang="tr-TR" altLang="en-US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tr-TR" altLang="en-US" smtClean="0"/>
              <a:t>Neighborhoods</a:t>
            </a:r>
            <a:endParaRPr lang="tr-TR" altLang="en-US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tr-TR" altLang="en-US" smtClean="0"/>
              <a:t>Boroughs</a:t>
            </a:r>
            <a:endParaRPr lang="tr-TR" altLang="en-US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tr-TR" altLang="en-US" smtClean="0"/>
              <a:t>Addresses</a:t>
            </a:r>
            <a:endParaRPr lang="tr-TR" altLang="en-US" smtClean="0"/>
          </a:p>
          <a:p>
            <a:pPr marL="342900" indent="-342900">
              <a:buFont typeface="Wingdings" panose="05000000000000000000" charset="0"/>
            </a:pPr>
            <a:endParaRPr lang="tr-TR" altLang="en-US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9270" y="4172585"/>
            <a:ext cx="1767840" cy="20497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1190" y="819785"/>
            <a:ext cx="4769485" cy="28676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2275" y="4225925"/>
            <a:ext cx="2438400" cy="173736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536575" y="177165"/>
            <a:ext cx="3540760" cy="9398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sz="3600" b="1" dirty="0" smtClean="0">
                <a:latin typeface="+mj-lt"/>
                <a:ea typeface="+mj-ea"/>
                <a:cs typeface="+mj-cs"/>
              </a:rPr>
              <a:t>Methodology</a:t>
            </a:r>
            <a:r>
              <a:rPr lang="en-US" altLang="zh-CN" sz="3600" b="1" dirty="0" smtClean="0">
                <a:latin typeface="+mj-lt"/>
                <a:ea typeface="+mj-ea"/>
                <a:cs typeface="+mj-cs"/>
              </a:rPr>
              <a:t> </a:t>
            </a:r>
            <a:endParaRPr lang="en-US" altLang="zh-CN" sz="3600" b="1" dirty="0" smtClean="0">
              <a:latin typeface="+mj-lt"/>
              <a:ea typeface="+mj-ea"/>
              <a:cs typeface="+mj-cs"/>
            </a:endParaRPr>
          </a:p>
        </p:txBody>
      </p:sp>
      <p:grpSp>
        <p:nvGrpSpPr>
          <p:cNvPr id="57" name="组合 56"/>
          <p:cNvGrpSpPr/>
          <p:nvPr>
            <p:custDataLst>
              <p:tags r:id="rId2"/>
            </p:custDataLst>
          </p:nvPr>
        </p:nvGrpSpPr>
        <p:grpSpPr>
          <a:xfrm>
            <a:off x="536575" y="1116965"/>
            <a:ext cx="3943350" cy="627380"/>
            <a:chOff x="3473762" y="1244600"/>
            <a:chExt cx="5244477" cy="685800"/>
          </a:xfrm>
        </p:grpSpPr>
        <p:sp>
          <p:nvSpPr>
            <p:cNvPr id="3" name="任意多边形 6"/>
            <p:cNvSpPr/>
            <p:nvPr>
              <p:custDataLst>
                <p:tags r:id="rId3"/>
              </p:custDataLst>
            </p:nvPr>
          </p:nvSpPr>
          <p:spPr>
            <a:xfrm>
              <a:off x="4569078" y="1244600"/>
              <a:ext cx="4149161" cy="685800"/>
            </a:xfrm>
            <a:custGeom>
              <a:avLst/>
              <a:gdLst>
                <a:gd name="connsiteX0" fmla="*/ 0 w 4149161"/>
                <a:gd name="connsiteY0" fmla="*/ 0 h 685800"/>
                <a:gd name="connsiteX1" fmla="*/ 4149161 w 4149161"/>
                <a:gd name="connsiteY1" fmla="*/ 0 h 685800"/>
                <a:gd name="connsiteX2" fmla="*/ 4149161 w 4149161"/>
                <a:gd name="connsiteY2" fmla="*/ 685800 h 685800"/>
                <a:gd name="connsiteX3" fmla="*/ 0 w 4149161"/>
                <a:gd name="connsiteY3" fmla="*/ 685800 h 685800"/>
                <a:gd name="connsiteX4" fmla="*/ 342900 w 4149161"/>
                <a:gd name="connsiteY4" fmla="*/ 3429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9161" h="685800">
                  <a:moveTo>
                    <a:pt x="0" y="0"/>
                  </a:moveTo>
                  <a:lnTo>
                    <a:pt x="4149161" y="0"/>
                  </a:lnTo>
                  <a:lnTo>
                    <a:pt x="4149161" y="685800"/>
                  </a:lnTo>
                  <a:lnTo>
                    <a:pt x="0" y="685800"/>
                  </a:lnTo>
                  <a:lnTo>
                    <a:pt x="342900" y="342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rtlCol="0" anchor="ctr">
              <a:normAutofit/>
            </a:bodyPr>
            <a:p>
              <a:pPr algn="ctr"/>
              <a:r>
                <a:rPr lang="tr-TR" altLang="en-US" sz="2400" b="1" smtClean="0">
                  <a:solidFill>
                    <a:schemeClr val="bg1"/>
                  </a:solidFill>
                  <a:sym typeface="+mn-lt"/>
                </a:rPr>
                <a:t>Data Preparation</a:t>
              </a:r>
              <a:endParaRPr lang="tr-TR" altLang="en-US" sz="2400" b="1" smtClean="0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8" name="任意多边形 7"/>
            <p:cNvSpPr/>
            <p:nvPr>
              <p:custDataLst>
                <p:tags r:id="rId4"/>
              </p:custDataLst>
            </p:nvPr>
          </p:nvSpPr>
          <p:spPr>
            <a:xfrm>
              <a:off x="3473762" y="1244600"/>
              <a:ext cx="1295342" cy="685800"/>
            </a:xfrm>
            <a:custGeom>
              <a:avLst/>
              <a:gdLst>
                <a:gd name="connsiteX0" fmla="*/ 0 w 1295342"/>
                <a:gd name="connsiteY0" fmla="*/ 0 h 685800"/>
                <a:gd name="connsiteX1" fmla="*/ 952442 w 1295342"/>
                <a:gd name="connsiteY1" fmla="*/ 0 h 685800"/>
                <a:gd name="connsiteX2" fmla="*/ 1295342 w 1295342"/>
                <a:gd name="connsiteY2" fmla="*/ 342900 h 685800"/>
                <a:gd name="connsiteX3" fmla="*/ 952442 w 1295342"/>
                <a:gd name="connsiteY3" fmla="*/ 685800 h 685800"/>
                <a:gd name="connsiteX4" fmla="*/ 0 w 1295342"/>
                <a:gd name="connsiteY4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5342" h="685800">
                  <a:moveTo>
                    <a:pt x="0" y="0"/>
                  </a:moveTo>
                  <a:lnTo>
                    <a:pt x="952442" y="0"/>
                  </a:lnTo>
                  <a:lnTo>
                    <a:pt x="1295342" y="342900"/>
                  </a:lnTo>
                  <a:lnTo>
                    <a:pt x="952442" y="68580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Ins="288000" rtlCol="0" anchor="ctr">
              <a:noAutofit/>
            </a:bodyPr>
            <a:p>
              <a:pPr algn="ctr"/>
              <a:r>
                <a:rPr lang="en-US" altLang="zh-CN" sz="2400" b="1" dirty="0" smtClean="0"/>
                <a:t>01</a:t>
              </a:r>
              <a:endParaRPr lang="zh-CN" altLang="en-US" sz="2400" b="1" dirty="0"/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536575" y="1901825"/>
            <a:ext cx="455104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tr-TR"/>
              <a:t>Our customer is focused on spesifict venue categories, such as: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Restaurant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Cafe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Bar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Gym</a:t>
            </a:r>
            <a:endParaRPr lang="en-US"/>
          </a:p>
          <a:p>
            <a:pPr indent="0">
              <a:buFont typeface="Arial" panose="020B0604020202020204" pitchFamily="34" charset="0"/>
              <a:buNone/>
            </a:pPr>
            <a:endParaRPr lang="en-US"/>
          </a:p>
          <a:p>
            <a:pPr indent="0">
              <a:buFont typeface="Arial" panose="020B0604020202020204" pitchFamily="34" charset="0"/>
              <a:buNone/>
            </a:pPr>
            <a:r>
              <a:rPr lang="tr-TR" altLang="en-US"/>
              <a:t>Data are cleaned from other venue categories and sub categories are aggregated to main ones.</a:t>
            </a:r>
            <a:endParaRPr lang="tr-TR" alt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6445" y="539750"/>
            <a:ext cx="5695315" cy="598551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1270" y="3460115"/>
            <a:ext cx="3298825" cy="2797175"/>
          </a:xfrm>
          <a:prstGeom prst="rect">
            <a:avLst/>
          </a:prstGeom>
        </p:spPr>
      </p:pic>
      <p:grpSp>
        <p:nvGrpSpPr>
          <p:cNvPr id="57" name="组合 56"/>
          <p:cNvGrpSpPr/>
          <p:nvPr>
            <p:custDataLst>
              <p:tags r:id="rId2"/>
            </p:custDataLst>
          </p:nvPr>
        </p:nvGrpSpPr>
        <p:grpSpPr>
          <a:xfrm>
            <a:off x="536575" y="702310"/>
            <a:ext cx="4311015" cy="627380"/>
            <a:chOff x="3473762" y="1244600"/>
            <a:chExt cx="5244477" cy="685800"/>
          </a:xfrm>
        </p:grpSpPr>
        <p:sp>
          <p:nvSpPr>
            <p:cNvPr id="3" name="任意多边形 6"/>
            <p:cNvSpPr/>
            <p:nvPr>
              <p:custDataLst>
                <p:tags r:id="rId3"/>
              </p:custDataLst>
            </p:nvPr>
          </p:nvSpPr>
          <p:spPr>
            <a:xfrm>
              <a:off x="4569078" y="1244600"/>
              <a:ext cx="4149161" cy="685800"/>
            </a:xfrm>
            <a:custGeom>
              <a:avLst/>
              <a:gdLst>
                <a:gd name="connsiteX0" fmla="*/ 0 w 4149161"/>
                <a:gd name="connsiteY0" fmla="*/ 0 h 685800"/>
                <a:gd name="connsiteX1" fmla="*/ 4149161 w 4149161"/>
                <a:gd name="connsiteY1" fmla="*/ 0 h 685800"/>
                <a:gd name="connsiteX2" fmla="*/ 4149161 w 4149161"/>
                <a:gd name="connsiteY2" fmla="*/ 685800 h 685800"/>
                <a:gd name="connsiteX3" fmla="*/ 0 w 4149161"/>
                <a:gd name="connsiteY3" fmla="*/ 685800 h 685800"/>
                <a:gd name="connsiteX4" fmla="*/ 342900 w 4149161"/>
                <a:gd name="connsiteY4" fmla="*/ 3429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9161" h="685800">
                  <a:moveTo>
                    <a:pt x="0" y="0"/>
                  </a:moveTo>
                  <a:lnTo>
                    <a:pt x="4149161" y="0"/>
                  </a:lnTo>
                  <a:lnTo>
                    <a:pt x="4149161" y="685800"/>
                  </a:lnTo>
                  <a:lnTo>
                    <a:pt x="0" y="685800"/>
                  </a:lnTo>
                  <a:lnTo>
                    <a:pt x="342900" y="342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rtlCol="0" anchor="ctr"/>
            <a:p>
              <a:pPr algn="ctr"/>
              <a:r>
                <a:rPr lang="tr-TR" altLang="en-US" sz="2400" b="1" smtClean="0">
                  <a:solidFill>
                    <a:schemeClr val="bg1"/>
                  </a:solidFill>
                  <a:sym typeface="+mn-lt"/>
                </a:rPr>
                <a:t>Feature Engineering</a:t>
              </a:r>
              <a:endParaRPr lang="tr-TR" altLang="en-US" sz="2400" b="1" smtClean="0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8" name="任意多边形 7"/>
            <p:cNvSpPr/>
            <p:nvPr>
              <p:custDataLst>
                <p:tags r:id="rId4"/>
              </p:custDataLst>
            </p:nvPr>
          </p:nvSpPr>
          <p:spPr>
            <a:xfrm>
              <a:off x="3473762" y="1244600"/>
              <a:ext cx="1295342" cy="685800"/>
            </a:xfrm>
            <a:custGeom>
              <a:avLst/>
              <a:gdLst>
                <a:gd name="connsiteX0" fmla="*/ 0 w 1295342"/>
                <a:gd name="connsiteY0" fmla="*/ 0 h 685800"/>
                <a:gd name="connsiteX1" fmla="*/ 952442 w 1295342"/>
                <a:gd name="connsiteY1" fmla="*/ 0 h 685800"/>
                <a:gd name="connsiteX2" fmla="*/ 1295342 w 1295342"/>
                <a:gd name="connsiteY2" fmla="*/ 342900 h 685800"/>
                <a:gd name="connsiteX3" fmla="*/ 952442 w 1295342"/>
                <a:gd name="connsiteY3" fmla="*/ 685800 h 685800"/>
                <a:gd name="connsiteX4" fmla="*/ 0 w 1295342"/>
                <a:gd name="connsiteY4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5342" h="685800">
                  <a:moveTo>
                    <a:pt x="0" y="0"/>
                  </a:moveTo>
                  <a:lnTo>
                    <a:pt x="952442" y="0"/>
                  </a:lnTo>
                  <a:lnTo>
                    <a:pt x="1295342" y="342900"/>
                  </a:lnTo>
                  <a:lnTo>
                    <a:pt x="952442" y="68580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Ins="288000" rtlCol="0" anchor="ctr">
              <a:noAutofit/>
            </a:bodyPr>
            <a:p>
              <a:pPr algn="ctr"/>
              <a:r>
                <a:rPr lang="en-US" altLang="zh-CN" sz="2400" b="1" dirty="0" smtClean="0"/>
                <a:t>0</a:t>
              </a:r>
              <a:r>
                <a:rPr lang="tr-TR" altLang="en-US" sz="2400" b="1" dirty="0" smtClean="0"/>
                <a:t>2</a:t>
              </a:r>
              <a:endParaRPr lang="tr-TR" altLang="en-US" sz="2400" b="1" dirty="0" smtClean="0"/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536575" y="1398905"/>
            <a:ext cx="455104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altLang="en-US"/>
              <a:t>I created</a:t>
            </a:r>
            <a:r>
              <a:rPr lang="en-US"/>
              <a:t> new features for clarifying weights of th</a:t>
            </a:r>
            <a:r>
              <a:rPr lang="tr-TR" altLang="en-US"/>
              <a:t>e venue categories</a:t>
            </a:r>
            <a:endParaRPr lang="tr-TR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altLang="en-US"/>
              <a:t>Weights are calculated based on distance of all the venues in this category from the center of the neighborhood.</a:t>
            </a:r>
            <a:endParaRPr lang="en-US"/>
          </a:p>
          <a:p>
            <a:pPr indent="0">
              <a:buFont typeface="Arial" panose="020B0604020202020204" pitchFamily="34" charset="0"/>
              <a:buNone/>
            </a:pPr>
            <a:endParaRPr lang="tr-TR" altLang="en-US"/>
          </a:p>
        </p:txBody>
      </p:sp>
      <p:grpSp>
        <p:nvGrpSpPr>
          <p:cNvPr id="4" name="组合 56"/>
          <p:cNvGrpSpPr/>
          <p:nvPr>
            <p:custDataLst>
              <p:tags r:id="rId5"/>
            </p:custDataLst>
          </p:nvPr>
        </p:nvGrpSpPr>
        <p:grpSpPr>
          <a:xfrm>
            <a:off x="6678930" y="702310"/>
            <a:ext cx="4311015" cy="627380"/>
            <a:chOff x="3473762" y="1244600"/>
            <a:chExt cx="5244477" cy="685800"/>
          </a:xfrm>
        </p:grpSpPr>
        <p:sp>
          <p:nvSpPr>
            <p:cNvPr id="5" name="任意多边形 6"/>
            <p:cNvSpPr/>
            <p:nvPr>
              <p:custDataLst>
                <p:tags r:id="rId6"/>
              </p:custDataLst>
            </p:nvPr>
          </p:nvSpPr>
          <p:spPr>
            <a:xfrm>
              <a:off x="4569078" y="1244600"/>
              <a:ext cx="4149161" cy="685800"/>
            </a:xfrm>
            <a:custGeom>
              <a:avLst/>
              <a:gdLst>
                <a:gd name="connsiteX0" fmla="*/ 0 w 4149161"/>
                <a:gd name="connsiteY0" fmla="*/ 0 h 685800"/>
                <a:gd name="connsiteX1" fmla="*/ 4149161 w 4149161"/>
                <a:gd name="connsiteY1" fmla="*/ 0 h 685800"/>
                <a:gd name="connsiteX2" fmla="*/ 4149161 w 4149161"/>
                <a:gd name="connsiteY2" fmla="*/ 685800 h 685800"/>
                <a:gd name="connsiteX3" fmla="*/ 0 w 4149161"/>
                <a:gd name="connsiteY3" fmla="*/ 685800 h 685800"/>
                <a:gd name="connsiteX4" fmla="*/ 342900 w 4149161"/>
                <a:gd name="connsiteY4" fmla="*/ 3429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9161" h="685800">
                  <a:moveTo>
                    <a:pt x="0" y="0"/>
                  </a:moveTo>
                  <a:lnTo>
                    <a:pt x="4149161" y="0"/>
                  </a:lnTo>
                  <a:lnTo>
                    <a:pt x="4149161" y="685800"/>
                  </a:lnTo>
                  <a:lnTo>
                    <a:pt x="0" y="685800"/>
                  </a:lnTo>
                  <a:lnTo>
                    <a:pt x="342900" y="342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rtlCol="0" anchor="ctr"/>
            <a:p>
              <a:pPr algn="ctr"/>
              <a:r>
                <a:rPr lang="tr-TR" altLang="en-US" sz="2400" b="1" smtClean="0">
                  <a:solidFill>
                    <a:schemeClr val="bg1"/>
                  </a:solidFill>
                  <a:sym typeface="+mn-lt"/>
                </a:rPr>
                <a:t>Modelling</a:t>
              </a:r>
              <a:endParaRPr lang="tr-TR" altLang="en-US" sz="2400" b="1" smtClean="0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7" name="任意多边形 7"/>
            <p:cNvSpPr/>
            <p:nvPr>
              <p:custDataLst>
                <p:tags r:id="rId7"/>
              </p:custDataLst>
            </p:nvPr>
          </p:nvSpPr>
          <p:spPr>
            <a:xfrm>
              <a:off x="3473762" y="1244600"/>
              <a:ext cx="1295342" cy="685800"/>
            </a:xfrm>
            <a:custGeom>
              <a:avLst/>
              <a:gdLst>
                <a:gd name="connsiteX0" fmla="*/ 0 w 1295342"/>
                <a:gd name="connsiteY0" fmla="*/ 0 h 685800"/>
                <a:gd name="connsiteX1" fmla="*/ 952442 w 1295342"/>
                <a:gd name="connsiteY1" fmla="*/ 0 h 685800"/>
                <a:gd name="connsiteX2" fmla="*/ 1295342 w 1295342"/>
                <a:gd name="connsiteY2" fmla="*/ 342900 h 685800"/>
                <a:gd name="connsiteX3" fmla="*/ 952442 w 1295342"/>
                <a:gd name="connsiteY3" fmla="*/ 685800 h 685800"/>
                <a:gd name="connsiteX4" fmla="*/ 0 w 1295342"/>
                <a:gd name="connsiteY4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5342" h="685800">
                  <a:moveTo>
                    <a:pt x="0" y="0"/>
                  </a:moveTo>
                  <a:lnTo>
                    <a:pt x="952442" y="0"/>
                  </a:lnTo>
                  <a:lnTo>
                    <a:pt x="1295342" y="342900"/>
                  </a:lnTo>
                  <a:lnTo>
                    <a:pt x="952442" y="68580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Ins="288000" rtlCol="0" anchor="ctr">
              <a:noAutofit/>
            </a:bodyPr>
            <a:p>
              <a:pPr algn="ctr"/>
              <a:r>
                <a:rPr lang="en-US" altLang="zh-CN" sz="2400" b="1" dirty="0" smtClean="0"/>
                <a:t>0</a:t>
              </a:r>
              <a:r>
                <a:rPr lang="tr-TR" altLang="en-US" sz="2400" b="1" dirty="0" smtClean="0"/>
                <a:t>3</a:t>
              </a:r>
              <a:endParaRPr lang="tr-TR" altLang="en-US" sz="2400" b="1" dirty="0" smtClean="0"/>
            </a:p>
          </p:txBody>
        </p:sp>
      </p:grpSp>
      <p:sp>
        <p:nvSpPr>
          <p:cNvPr id="11" name="Text Box 10"/>
          <p:cNvSpPr txBox="1"/>
          <p:nvPr/>
        </p:nvSpPr>
        <p:spPr>
          <a:xfrm>
            <a:off x="6678930" y="1398905"/>
            <a:ext cx="4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/>
              <a:t>I used K-Means clustering to form  clusters of venues considering their distances.</a:t>
            </a:r>
            <a:endParaRPr lang="tr-TR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29475" y="2619375"/>
            <a:ext cx="3450590" cy="384810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160178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f"/>
  <p:tag name="KSO_WM_UNIT_INDEX" val="1"/>
  <p:tag name="KSO_WM_UNIT_ID" val="custom160178_4*f*1"/>
  <p:tag name="KSO_WM_UNIT_CLEAR" val="1"/>
  <p:tag name="KSO_WM_UNIT_LAYERLEVEL" val="1"/>
  <p:tag name="KSO_WM_UNIT_VALUE" val="180"/>
  <p:tag name="KSO_WM_UNIT_HIGHLIGHT" val="0"/>
  <p:tag name="KSO_WM_UNIT_COMPATIBLE" val="0"/>
  <p:tag name="KSO_WM_UNIT_PRESET_TEXT_INDEX" val="5"/>
  <p:tag name="KSO_WM_UNIT_PRESET_TEXT_LEN" val="232"/>
</p:tagLst>
</file>

<file path=ppt/tags/tag11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4"/>
  <p:tag name="KSO_WM_SLIDE_INDEX" val="4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66*36"/>
  <p:tag name="KSO_WM_SLIDE_SIZE" val="828*426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a"/>
  <p:tag name="KSO_WM_UNIT_INDEX" val="1"/>
  <p:tag name="KSO_WM_UNIT_ID" val="custom160178_4*a*1"/>
  <p:tag name="KSO_WM_UNIT_CLEAR" val="1"/>
  <p:tag name="KSO_WM_UNIT_LAYERLEVEL" val="1"/>
  <p:tag name="KSO_WM_UNIT_VALUE" val="33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f"/>
  <p:tag name="KSO_WM_UNIT_INDEX" val="1"/>
  <p:tag name="KSO_WM_UNIT_ID" val="custom160178_4*f*1"/>
  <p:tag name="KSO_WM_UNIT_CLEAR" val="1"/>
  <p:tag name="KSO_WM_UNIT_LAYERLEVEL" val="1"/>
  <p:tag name="KSO_WM_UNIT_VALUE" val="180"/>
  <p:tag name="KSO_WM_UNIT_HIGHLIGHT" val="0"/>
  <p:tag name="KSO_WM_UNIT_COMPATIBLE" val="0"/>
  <p:tag name="KSO_WM_UNIT_PRESET_TEXT_INDEX" val="5"/>
  <p:tag name="KSO_WM_UNIT_PRESET_TEXT_LEN" val="232"/>
</p:tagLst>
</file>

<file path=ppt/tags/tag14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4"/>
  <p:tag name="KSO_WM_SLIDE_INDEX" val="4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66*36"/>
  <p:tag name="KSO_WM_SLIDE_SIZE" val="828*426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78_28*i*2"/>
  <p:tag name="KSO_WM_TEMPLATE_CATEGORY" val="custom"/>
  <p:tag name="KSO_WM_TEMPLATE_INDEX" val="160178"/>
  <p:tag name="KSO_WM_UNIT_INDEX" val="2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78_28*i*3"/>
  <p:tag name="KSO_WM_TEMPLATE_CATEGORY" val="custom"/>
  <p:tag name="KSO_WM_TEMPLATE_INDEX" val="160178"/>
  <p:tag name="KSO_WM_UNIT_INDEX" val="3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78_28*i*6"/>
  <p:tag name="KSO_WM_TEMPLATE_CATEGORY" val="custom"/>
  <p:tag name="KSO_WM_TEMPLATE_INDEX" val="160178"/>
  <p:tag name="KSO_WM_UNIT_INDEX" val="6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78_28*i*7"/>
  <p:tag name="KSO_WM_TEMPLATE_CATEGORY" val="custom"/>
  <p:tag name="KSO_WM_TEMPLATE_INDEX" val="160178"/>
  <p:tag name="KSO_WM_UNIT_INDEX" val="7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f"/>
  <p:tag name="KSO_WM_UNIT_INDEX" val="1"/>
  <p:tag name="KSO_WM_UNIT_ID" val="custom160178_28*f*1"/>
  <p:tag name="KSO_WM_UNIT_CLEAR" val="1"/>
  <p:tag name="KSO_WM_UNIT_LAYERLEVEL" val="1"/>
  <p:tag name="KSO_WM_UNIT_VALUE" val="108"/>
  <p:tag name="KSO_WM_UNIT_HIGHLIGHT" val="0"/>
  <p:tag name="KSO_WM_UNIT_COMPATIBLE" val="0"/>
  <p:tag name="KSO_WM_UNIT_PRESET_TEXT_INDEX" val="4"/>
  <p:tag name="KSO_WM_UNIT_PRESET_TEXT_LEN" val="57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160178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a"/>
  <p:tag name="KSO_WM_UNIT_INDEX" val="1"/>
  <p:tag name="KSO_WM_UNIT_ID" val="custom160178_28*a*1"/>
  <p:tag name="KSO_WM_UNIT_CLEAR" val="1"/>
  <p:tag name="KSO_WM_UNIT_LAYERLEVEL" val="1"/>
  <p:tag name="KSO_WM_UNIT_VALUE" val="28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1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28"/>
  <p:tag name="KSO_WM_SLIDE_INDEX" val="28"/>
  <p:tag name="KSO_WM_SLIDE_ITEM_CNT" val="3"/>
  <p:tag name="KSO_WM_SLIDE_LAYOUT" val="a_f_d"/>
  <p:tag name="KSO_WM_SLIDE_LAYOUT_CNT" val="1_1_2"/>
  <p:tag name="KSO_WM_SLIDE_TYPE" val="text"/>
  <p:tag name="KSO_WM_BEAUTIFY_FLAG" val="#wm#"/>
  <p:tag name="KSO_WM_SLIDE_POSITION" val="80*116"/>
  <p:tag name="KSO_WM_SLIDE_SIZE" val="792*373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a"/>
  <p:tag name="KSO_WM_UNIT_INDEX" val="1"/>
  <p:tag name="KSO_WM_UNIT_ID" val="custom160178_3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f"/>
  <p:tag name="KSO_WM_UNIT_INDEX" val="1"/>
  <p:tag name="KSO_WM_UNIT_ID" val="custom160178_3*f*1"/>
  <p:tag name="KSO_WM_UNIT_CLEAR" val="1"/>
  <p:tag name="KSO_WM_UNIT_LAYERLEVEL" val="1"/>
  <p:tag name="KSO_WM_UNIT_VALUE" val="208"/>
  <p:tag name="KSO_WM_UNIT_HIGHLIGHT" val="0"/>
  <p:tag name="KSO_WM_UNIT_COMPATIBLE" val="0"/>
  <p:tag name="KSO_WM_UNIT_PRESET_TEXT_INDEX" val="5"/>
  <p:tag name="KSO_WM_UNIT_PRESET_TEXT_LEN" val="232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f"/>
  <p:tag name="KSO_WM_UNIT_INDEX" val="2"/>
  <p:tag name="KSO_WM_UNIT_ID" val="custom160178_3*f*2"/>
  <p:tag name="KSO_WM_UNIT_CLEAR" val="1"/>
  <p:tag name="KSO_WM_UNIT_LAYERLEVEL" val="1"/>
  <p:tag name="KSO_WM_UNIT_VALUE" val="208"/>
  <p:tag name="KSO_WM_UNIT_HIGHLIGHT" val="0"/>
  <p:tag name="KSO_WM_UNIT_COMPATIBLE" val="0"/>
  <p:tag name="KSO_WM_UNIT_PRESET_TEXT_INDEX" val="5"/>
  <p:tag name="KSO_WM_UNIT_PRESET_TEXT_LEN" val="232"/>
</p:tagLst>
</file>

<file path=ppt/tags/tag25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3"/>
  <p:tag name="KSO_WM_SLIDE_INDEX" val="3"/>
  <p:tag name="KSO_WM_SLIDE_ITEM_CNT" val="2"/>
  <p:tag name="KSO_WM_SLIDE_LAYOUT" val="a_f"/>
  <p:tag name="KSO_WM_SLIDE_LAYOUT_CNT" val="1_2"/>
  <p:tag name="KSO_WM_SLIDE_TYPE" val="text"/>
  <p:tag name="KSO_WM_BEAUTIFY_FLAG" val="#wm#"/>
  <p:tag name="KSO_WM_SLIDE_POSITION" val="66*144"/>
  <p:tag name="KSO_WM_SLIDE_SIZE" val="828*343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a"/>
  <p:tag name="KSO_WM_UNIT_INDEX" val="1"/>
  <p:tag name="KSO_WM_UNIT_ID" val="custom160178_4*a*1"/>
  <p:tag name="KSO_WM_UNIT_CLEAR" val="1"/>
  <p:tag name="KSO_WM_UNIT_LAYERLEVEL" val="1"/>
  <p:tag name="KSO_WM_UNIT_VALUE" val="33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f"/>
  <p:tag name="KSO_WM_UNIT_INDEX" val="1"/>
  <p:tag name="KSO_WM_UNIT_ID" val="custom160178_4*f*1"/>
  <p:tag name="KSO_WM_UNIT_CLEAR" val="1"/>
  <p:tag name="KSO_WM_UNIT_LAYERLEVEL" val="1"/>
  <p:tag name="KSO_WM_UNIT_VALUE" val="180"/>
  <p:tag name="KSO_WM_UNIT_HIGHLIGHT" val="0"/>
  <p:tag name="KSO_WM_UNIT_COMPATIBLE" val="0"/>
  <p:tag name="KSO_WM_UNIT_PRESET_TEXT_INDEX" val="5"/>
  <p:tag name="KSO_WM_UNIT_PRESET_TEXT_LEN" val="232"/>
</p:tagLst>
</file>

<file path=ppt/tags/tag28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4"/>
  <p:tag name="KSO_WM_SLIDE_INDEX" val="4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66*36"/>
  <p:tag name="KSO_WM_SLIDE_SIZE" val="828*426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a"/>
  <p:tag name="KSO_WM_UNIT_INDEX" val="1"/>
  <p:tag name="KSO_WM_UNIT_ID" val="custom160178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a"/>
  <p:tag name="KSO_WM_UNIT_INDEX" val="1"/>
  <p:tag name="KSO_WM_UNIT_ID" val="custom160178_1*a*1"/>
  <p:tag name="KSO_WM_UNIT_CLEAR" val="1"/>
  <p:tag name="KSO_WM_UNIT_LAYERLEVEL" val="1"/>
  <p:tag name="KSO_WM_UNIT_VALUE" val="16"/>
  <p:tag name="KSO_WM_UNIT_ISCONTENTSTITLE" val="0"/>
  <p:tag name="KSO_WM_UNIT_HIGHLIGHT" val="0"/>
  <p:tag name="KSO_WM_UNIT_COMPATIBLE" val="0"/>
  <p:tag name="KSO_WM_UNIT_PRESET_TEXT_INDEX" val="3"/>
  <p:tag name="KSO_WM_UNIT_PRESET_TEXT_LEN" val="12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78_6*i*2"/>
  <p:tag name="KSO_WM_TEMPLATE_CATEGORY" val="custom"/>
  <p:tag name="KSO_WM_TEMPLATE_INDEX" val="160178"/>
  <p:tag name="KSO_WM_UNIT_INDEX" val="2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h_f"/>
  <p:tag name="KSO_WM_UNIT_INDEX" val="1_1_1"/>
  <p:tag name="KSO_WM_UNIT_ID" val="custom160178_6*l_h_f*1_1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i"/>
  <p:tag name="KSO_WM_UNIT_INDEX" val="1_1"/>
  <p:tag name="KSO_WM_UNIT_ID" val="custom160178_6*l_i*1_1"/>
  <p:tag name="KSO_WM_UNIT_CLEAR" val="1"/>
  <p:tag name="KSO_WM_UNIT_LAYERLEVEL" val="1_1"/>
  <p:tag name="KSO_WM_DIAGRAM_GROUP_CODE" val="l1-1"/>
</p:tagLst>
</file>

<file path=ppt/tags/tag33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112"/>
  <p:tag name="KSO_WM_SLIDE_SIZE" val="715*410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78_6*i*2"/>
  <p:tag name="KSO_WM_TEMPLATE_CATEGORY" val="custom"/>
  <p:tag name="KSO_WM_TEMPLATE_INDEX" val="160178"/>
  <p:tag name="KSO_WM_UNIT_INDEX" val="2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h_f"/>
  <p:tag name="KSO_WM_UNIT_INDEX" val="1_1_1"/>
  <p:tag name="KSO_WM_UNIT_ID" val="custom160178_6*l_h_f*1_1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i"/>
  <p:tag name="KSO_WM_UNIT_INDEX" val="1_1"/>
  <p:tag name="KSO_WM_UNIT_ID" val="custom160178_6*l_i*1_1"/>
  <p:tag name="KSO_WM_UNIT_CLEAR" val="1"/>
  <p:tag name="KSO_WM_UNIT_LAYERLEVEL" val="1_1"/>
  <p:tag name="KSO_WM_DIAGRAM_GROUP_CODE" val="l1-1"/>
</p:tagLst>
</file>

<file path=ppt/tags/tag3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78_6*i*2"/>
  <p:tag name="KSO_WM_TEMPLATE_CATEGORY" val="custom"/>
  <p:tag name="KSO_WM_TEMPLATE_INDEX" val="160178"/>
  <p:tag name="KSO_WM_UNIT_INDEX" val="2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h_f"/>
  <p:tag name="KSO_WM_UNIT_INDEX" val="1_1_1"/>
  <p:tag name="KSO_WM_UNIT_ID" val="custom160178_6*l_h_f*1_1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3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i"/>
  <p:tag name="KSO_WM_UNIT_INDEX" val="1_1"/>
  <p:tag name="KSO_WM_UNIT_ID" val="custom160178_6*l_i*1_1"/>
  <p:tag name="KSO_WM_UNIT_CLEAR" val="1"/>
  <p:tag name="KSO_WM_UNIT_LAYERLEVEL" val="1_1"/>
  <p:tag name="KSO_WM_DIAGRAM_GROUP_CODE" val="l1-1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b"/>
  <p:tag name="KSO_WM_UNIT_INDEX" val="1"/>
  <p:tag name="KSO_WM_UNIT_ID" val="custom160178_1*b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0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112"/>
  <p:tag name="KSO_WM_SLIDE_SIZE" val="715*410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78_6*i*2"/>
  <p:tag name="KSO_WM_TEMPLATE_CATEGORY" val="custom"/>
  <p:tag name="KSO_WM_TEMPLATE_INDEX" val="160178"/>
  <p:tag name="KSO_WM_UNIT_INDEX" val="2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h_f"/>
  <p:tag name="KSO_WM_UNIT_INDEX" val="1_1_1"/>
  <p:tag name="KSO_WM_UNIT_ID" val="custom160178_6*l_h_f*1_1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i"/>
  <p:tag name="KSO_WM_UNIT_INDEX" val="1_1"/>
  <p:tag name="KSO_WM_UNIT_ID" val="custom160178_6*l_i*1_1"/>
  <p:tag name="KSO_WM_UNIT_CLEAR" val="1"/>
  <p:tag name="KSO_WM_UNIT_LAYERLEVEL" val="1_1"/>
  <p:tag name="KSO_WM_DIAGRAM_GROUP_CODE" val="l1-1"/>
</p:tagLst>
</file>

<file path=ppt/tags/tag44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112"/>
  <p:tag name="KSO_WM_SLIDE_SIZE" val="715*410"/>
</p:tagLst>
</file>

<file path=ppt/tags/tag4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78_6*i*2"/>
  <p:tag name="KSO_WM_TEMPLATE_CATEGORY" val="custom"/>
  <p:tag name="KSO_WM_TEMPLATE_INDEX" val="160178"/>
  <p:tag name="KSO_WM_UNIT_INDEX" val="2"/>
</p:tagLst>
</file>

<file path=ppt/tags/tag4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h_f"/>
  <p:tag name="KSO_WM_UNIT_INDEX" val="1_1_1"/>
  <p:tag name="KSO_WM_UNIT_ID" val="custom160178_6*l_h_f*1_1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i"/>
  <p:tag name="KSO_WM_UNIT_INDEX" val="1_1"/>
  <p:tag name="KSO_WM_UNIT_ID" val="custom160178_6*l_i*1_1"/>
  <p:tag name="KSO_WM_UNIT_CLEAR" val="1"/>
  <p:tag name="KSO_WM_UNIT_LAYERLEVEL" val="1_1"/>
  <p:tag name="KSO_WM_DIAGRAM_GROUP_CODE" val="l1-1"/>
</p:tagLst>
</file>

<file path=ppt/tags/tag48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112"/>
  <p:tag name="KSO_WM_SLIDE_SIZE" val="715*410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78_6*i*2"/>
  <p:tag name="KSO_WM_TEMPLATE_CATEGORY" val="custom"/>
  <p:tag name="KSO_WM_TEMPLATE_INDEX" val="160178"/>
  <p:tag name="KSO_WM_UNIT_INDEX" val="2"/>
</p:tagLst>
</file>

<file path=ppt/tags/tag5.xml><?xml version="1.0" encoding="utf-8"?>
<p:tagLst xmlns:p="http://schemas.openxmlformats.org/presentationml/2006/main">
  <p:tag name="KSO_WM_TEMPLATE_THUMBS_INDEX" val="1、4、5、9、12、18、21、25、27、28、29"/>
  <p:tag name="KSO_WM_TEMPLATE_CATEGORY" val="custom"/>
  <p:tag name="KSO_WM_TEMPLATE_INDEX" val="160178"/>
  <p:tag name="KSO_WM_TAG_VERSION" val="1.0"/>
  <p:tag name="KSO_WM_SLIDE_ID" val="custom160178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5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h_f"/>
  <p:tag name="KSO_WM_UNIT_INDEX" val="1_1_1"/>
  <p:tag name="KSO_WM_UNIT_ID" val="custom160178_6*l_h_f*1_1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5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l_i"/>
  <p:tag name="KSO_WM_UNIT_INDEX" val="1_1"/>
  <p:tag name="KSO_WM_UNIT_ID" val="custom160178_6*l_i*1_1"/>
  <p:tag name="KSO_WM_UNIT_CLEAR" val="1"/>
  <p:tag name="KSO_WM_UNIT_LAYERLEVEL" val="1_1"/>
  <p:tag name="KSO_WM_DIAGRAM_GROUP_CODE" val="l1-1"/>
</p:tagLst>
</file>

<file path=ppt/tags/tag52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112"/>
  <p:tag name="KSO_WM_SLIDE_SIZE" val="715*410"/>
</p:tagLst>
</file>

<file path=ppt/tags/tag5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a"/>
  <p:tag name="KSO_WM_UNIT_INDEX" val="1"/>
  <p:tag name="KSO_WM_UNIT_ID" val="custom160178_12*a*1"/>
  <p:tag name="KSO_WM_UNIT_CLEAR" val="1"/>
  <p:tag name="KSO_WM_UNIT_LAYERLEVEL" val="1"/>
  <p:tag name="KSO_WM_UNIT_VALUE" val="10"/>
  <p:tag name="KSO_WM_UNIT_ISCONTENTSTITLE" val="0"/>
  <p:tag name="KSO_WM_UNIT_HIGHLIGHT" val="0"/>
  <p:tag name="KSO_WM_UNIT_COMPATIBLE" val="0"/>
  <p:tag name="KSO_WM_UNIT_PRESET_TEXT_INDEX" val="3"/>
  <p:tag name="KSO_WM_UNIT_PRESET_TEXT_LEN" val="12"/>
</p:tagLst>
</file>

<file path=ppt/tags/tag54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12"/>
  <p:tag name="KSO_WM_SLIDE_INDEX" val="12"/>
  <p:tag name="KSO_WM_SLIDE_ITEM_CNT" val="2"/>
  <p:tag name="KSO_WM_SLIDE_LAYOUT" val="a_b"/>
  <p:tag name="KSO_WM_SLIDE_LAYOUT_CNT" val="1_1"/>
  <p:tag name="KSO_WM_SLIDE_TYPE" val="sectionTitle"/>
  <p:tag name="KSO_WM_BEAUTIFY_FLAG" val="#wm#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a"/>
  <p:tag name="KSO_WM_UNIT_INDEX" val="1"/>
  <p:tag name="KSO_WM_UNIT_ID" val="custom160178_2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f"/>
  <p:tag name="KSO_WM_UNIT_INDEX" val="1"/>
  <p:tag name="KSO_WM_UNIT_ID" val="custom160178_2*f*1"/>
  <p:tag name="KSO_WM_UNIT_CLEAR" val="1"/>
  <p:tag name="KSO_WM_UNIT_LAYERLEVEL" val="1"/>
  <p:tag name="KSO_WM_UNIT_VALUE" val="429"/>
  <p:tag name="KSO_WM_UNIT_HIGHLIGHT" val="0"/>
  <p:tag name="KSO_WM_UNIT_COMPATIBLE" val="0"/>
  <p:tag name="KSO_WM_UNIT_PRESET_TEXT_INDEX" val="5"/>
  <p:tag name="KSO_WM_UNIT_PRESET_TEXT_LEN" val="232"/>
</p:tagLst>
</file>

<file path=ppt/tags/tag8.xml><?xml version="1.0" encoding="utf-8"?>
<p:tagLst xmlns:p="http://schemas.openxmlformats.org/presentationml/2006/main">
  <p:tag name="KSO_WM_TEMPLATE_CATEGORY" val="custom"/>
  <p:tag name="KSO_WM_TEMPLATE_INDEX" val="160178"/>
  <p:tag name="KSO_WM_TAG_VERSION" val="1.0"/>
  <p:tag name="KSO_WM_SLIDE_ID" val="custom160178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144"/>
  <p:tag name="KSO_WM_SLIDE_SIZE" val="828*343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8"/>
  <p:tag name="KSO_WM_UNIT_TYPE" val="a"/>
  <p:tag name="KSO_WM_UNIT_INDEX" val="1"/>
  <p:tag name="KSO_WM_UNIT_ID" val="custom160178_4*a*1"/>
  <p:tag name="KSO_WM_UNIT_CLEAR" val="1"/>
  <p:tag name="KSO_WM_UNIT_LAYERLEVEL" val="1"/>
  <p:tag name="KSO_WM_UNIT_VALUE" val="33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heme/theme1.xml><?xml version="1.0" encoding="utf-8"?>
<a:theme xmlns:a="http://schemas.openxmlformats.org/drawingml/2006/main" name="自定义设计方案">
  <a:themeElements>
    <a:clrScheme name="18">
      <a:dk1>
        <a:srgbClr val="3F3F3F"/>
      </a:dk1>
      <a:lt1>
        <a:sysClr val="window" lastClr="FFFFFF"/>
      </a:lt1>
      <a:dk2>
        <a:srgbClr val="3F3F3F"/>
      </a:dk2>
      <a:lt2>
        <a:srgbClr val="FFFFFF"/>
      </a:lt2>
      <a:accent1>
        <a:srgbClr val="B86363"/>
      </a:accent1>
      <a:accent2>
        <a:srgbClr val="7285A1"/>
      </a:accent2>
      <a:accent3>
        <a:srgbClr val="42D9BD"/>
      </a:accent3>
      <a:accent4>
        <a:srgbClr val="FFC000"/>
      </a:accent4>
      <a:accent5>
        <a:srgbClr val="FF7688"/>
      </a:accent5>
      <a:accent6>
        <a:srgbClr val="66C3FC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4557</Words>
  <Application>WPS Presentation</Application>
  <PresentationFormat>宽屏</PresentationFormat>
  <Paragraphs>143</Paragraphs>
  <Slides>13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SimSun</vt:lpstr>
      <vt:lpstr>Wingdings</vt:lpstr>
      <vt:lpstr>Calibri</vt:lpstr>
      <vt:lpstr>Wingdings</vt:lpstr>
      <vt:lpstr>Microsoft YaHei</vt:lpstr>
      <vt:lpstr>Arial Unicode MS</vt:lpstr>
      <vt:lpstr>黑体</vt:lpstr>
      <vt:lpstr>自定义设计方案</vt:lpstr>
      <vt:lpstr>Choosing Neighborhood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 for your time 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aktum</cp:lastModifiedBy>
  <cp:revision>126</cp:revision>
  <dcterms:created xsi:type="dcterms:W3CDTF">2015-11-09T06:36:00Z</dcterms:created>
  <dcterms:modified xsi:type="dcterms:W3CDTF">2021-03-10T14:54:36Z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1033-11.2.0.10017</vt:lpwstr>
  </property>
</Properties>
</file>

<file path=docProps/thumbnail.jpeg>
</file>